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1780" r:id="rId10"/>
    <p:sldId id="1799" r:id="rId11"/>
    <p:sldId id="1800" r:id="rId12"/>
    <p:sldId id="1802" r:id="rId13"/>
    <p:sldId id="1801" r:id="rId14"/>
    <p:sldId id="1803" r:id="rId15"/>
    <p:sldId id="1804" r:id="rId16"/>
    <p:sldId id="1805" r:id="rId17"/>
    <p:sldId id="1818" r:id="rId18"/>
    <p:sldId id="1823" r:id="rId19"/>
    <p:sldId id="1817" r:id="rId20"/>
    <p:sldId id="1819" r:id="rId21"/>
    <p:sldId id="1820" r:id="rId22"/>
    <p:sldId id="1821" r:id="rId23"/>
    <p:sldId id="1822" r:id="rId24"/>
    <p:sldId id="1824" r:id="rId25"/>
    <p:sldId id="1806" r:id="rId26"/>
    <p:sldId id="1807" r:id="rId27"/>
    <p:sldId id="1809" r:id="rId28"/>
    <p:sldId id="1808" r:id="rId29"/>
    <p:sldId id="1810" r:id="rId30"/>
    <p:sldId id="1811" r:id="rId31"/>
    <p:sldId id="1813" r:id="rId32"/>
    <p:sldId id="1812" r:id="rId33"/>
    <p:sldId id="1815" r:id="rId34"/>
    <p:sldId id="1816" r:id="rId35"/>
    <p:sldId id="1814"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2" autoAdjust="0"/>
    <p:restoredTop sz="96291" autoAdjust="0"/>
  </p:normalViewPr>
  <p:slideViewPr>
    <p:cSldViewPr showGuides="1">
      <p:cViewPr varScale="1">
        <p:scale>
          <a:sx n="120" d="100"/>
          <a:sy n="120" d="100"/>
        </p:scale>
        <p:origin x="192" y="24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a:t>
            </a: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pytorch.org/tutorials/advanced/dispatcher.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arxiv.org/abs/2008.05437" TargetMode="External"/><Relationship Id="rId3" Type="http://schemas.openxmlformats.org/officeDocument/2006/relationships/hyperlink" Target="https://github.com/pytorch/functorch/blob/main/examples/ensembling/parallel_train.py" TargetMode="External"/><Relationship Id="rId7" Type="http://schemas.openxmlformats.org/officeDocument/2006/relationships/hyperlink" Target="https://fb.workplace.com/groups/526615715335344/posts/534392941224288" TargetMode="External"/><Relationship Id="rId2" Type="http://schemas.openxmlformats.org/officeDocument/2006/relationships/hyperlink" Target="https://github.com/pytorch/functorch/blob/main/benchmarks/per_sample_grads.py" TargetMode="External"/><Relationship Id="rId1" Type="http://schemas.openxmlformats.org/officeDocument/2006/relationships/slideLayout" Target="../slideLayouts/slideLayout6.xml"/><Relationship Id="rId6" Type="http://schemas.openxmlformats.org/officeDocument/2006/relationships/hyperlink" Target="https://arxiv.org/abs/2112.000298" TargetMode="External"/><Relationship Id="rId5" Type="http://schemas.openxmlformats.org/officeDocument/2006/relationships/hyperlink" Target="https://dev-discuss.pytorch.org/t/the-ideal-pytorch-flop-counter-with-torch-dispatch/505" TargetMode="External"/><Relationship Id="rId4" Type="http://schemas.openxmlformats.org/officeDocument/2006/relationships/hyperlink" Target="https://fb.workplace.com/notes/617816566116221" TargetMode="External"/><Relationship Id="rId9" Type="http://schemas.openxmlformats.org/officeDocument/2006/relationships/hyperlink" Target="https://github.com/facebookresearch/fairscale/blob/6f18e779a794badba1fc19bb161ed4382fd337f7/fairscale/experimental/nn/ssd_offload.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zhuanlan.zhihu.com/p/376495783" TargetMode="External"/><Relationship Id="rId3" Type="http://schemas.openxmlformats.org/officeDocument/2006/relationships/hyperlink" Target="https://pytorch.org/tutorials/advanced/extend_dispatcher.html" TargetMode="External"/><Relationship Id="rId7" Type="http://schemas.openxmlformats.org/officeDocument/2006/relationships/hyperlink" Target="https://dev-discuss.pytorch.org/t/tracing-with-primitives-update-0/577" TargetMode="External"/><Relationship Id="rId2" Type="http://schemas.openxmlformats.org/officeDocument/2006/relationships/hyperlink" Target="https://pytorch.org/tutorials/advanced/dispatcher.html" TargetMode="External"/><Relationship Id="rId1" Type="http://schemas.openxmlformats.org/officeDocument/2006/relationships/slideLayout" Target="../slideLayouts/slideLayout4.xml"/><Relationship Id="rId6" Type="http://schemas.openxmlformats.org/officeDocument/2006/relationships/hyperlink" Target="https://dev-discuss.pytorch.org/t/what-and-why-is-torch-dispatch/557" TargetMode="External"/><Relationship Id="rId11" Type="http://schemas.openxmlformats.org/officeDocument/2006/relationships/hyperlink" Target="https://www.cnblogs.com/ijpq/p/16292722.html" TargetMode="External"/><Relationship Id="rId5" Type="http://schemas.openxmlformats.org/officeDocument/2006/relationships/hyperlink" Target="https://developer.aliyun.com/article/911380" TargetMode="External"/><Relationship Id="rId10" Type="http://schemas.openxmlformats.org/officeDocument/2006/relationships/hyperlink" Target="https://blog.csdn.net/Chris_zhangrx/article/details/119489853" TargetMode="External"/><Relationship Id="rId4" Type="http://schemas.openxmlformats.org/officeDocument/2006/relationships/hyperlink" Target="http://blog.ezyang.com/2020/09/lets-talk-about-the-pytorch-dispatcher/" TargetMode="External"/><Relationship Id="rId9" Type="http://schemas.openxmlformats.org/officeDocument/2006/relationships/hyperlink" Target="https://zhuanlan.zhihu.com/p/386876377"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56895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Dispatch</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机制</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sp>
        <p:nvSpPr>
          <p:cNvPr id="5" name="内容占位符 4">
            <a:extLst>
              <a:ext uri="{FF2B5EF4-FFF2-40B4-BE49-F238E27FC236}">
                <a16:creationId xmlns:a16="http://schemas.microsoft.com/office/drawing/2014/main" id="{9512B0C5-236D-4C49-8CB7-276BCC0BDBC1}"/>
              </a:ext>
            </a:extLst>
          </p:cNvPr>
          <p:cNvSpPr>
            <a:spLocks noGrp="1"/>
          </p:cNvSpPr>
          <p:nvPr>
            <p:ph sz="half" idx="1"/>
          </p:nvPr>
        </p:nvSpPr>
        <p:spPr/>
        <p:txBody>
          <a:bodyPr/>
          <a:lstStyle/>
          <a:p>
            <a:r>
              <a:rPr lang="zh-CN" altLang="en-US" dirty="0"/>
              <a:t>采用注册 </a:t>
            </a:r>
            <a:r>
              <a:rPr lang="en-US" altLang="zh-CN" dirty="0"/>
              <a:t>+ </a:t>
            </a:r>
            <a:r>
              <a:rPr lang="zh-CN" altLang="en-US" dirty="0"/>
              <a:t>分发的机制，实际上会存在一张支持 </a:t>
            </a:r>
            <a:r>
              <a:rPr lang="en-US" altLang="zh-CN" dirty="0"/>
              <a:t>register </a:t>
            </a:r>
            <a:r>
              <a:rPr lang="zh-CN" altLang="en-US" dirty="0"/>
              <a:t>和 </a:t>
            </a:r>
            <a:r>
              <a:rPr lang="en-US" altLang="zh-CN" dirty="0"/>
              <a:t>get </a:t>
            </a:r>
            <a:r>
              <a:rPr lang="zh-CN" altLang="en-US" dirty="0"/>
              <a:t>操作的虚拟表格 </a:t>
            </a:r>
            <a:r>
              <a:rPr lang="en-US" altLang="zh-CN" dirty="0" err="1"/>
              <a:t>Vtable</a:t>
            </a:r>
            <a:endParaRPr lang="zh-CN" altLang="en-US" dirty="0"/>
          </a:p>
        </p:txBody>
      </p:sp>
      <p:graphicFrame>
        <p:nvGraphicFramePr>
          <p:cNvPr id="3" name="表格 2">
            <a:extLst>
              <a:ext uri="{FF2B5EF4-FFF2-40B4-BE49-F238E27FC236}">
                <a16:creationId xmlns:a16="http://schemas.microsoft.com/office/drawing/2014/main" id="{8A30DEAF-FE19-4045-80D8-DD0D321B68FC}"/>
              </a:ext>
            </a:extLst>
          </p:cNvPr>
          <p:cNvGraphicFramePr>
            <a:graphicFrameLocks noGrp="1"/>
          </p:cNvGraphicFramePr>
          <p:nvPr>
            <p:extLst>
              <p:ext uri="{D42A27DB-BD31-4B8C-83A1-F6EECF244321}">
                <p14:modId xmlns:p14="http://schemas.microsoft.com/office/powerpoint/2010/main" val="2851046982"/>
              </p:ext>
            </p:extLst>
          </p:nvPr>
        </p:nvGraphicFramePr>
        <p:xfrm>
          <a:off x="1345853" y="2852936"/>
          <a:ext cx="9505056" cy="2592288"/>
        </p:xfrm>
        <a:graphic>
          <a:graphicData uri="http://schemas.openxmlformats.org/drawingml/2006/table">
            <a:tbl>
              <a:tblPr firstRow="1" bandRow="1">
                <a:tableStyleId>{D27102A9-8310-4765-A935-A1911B00CA55}</a:tableStyleId>
              </a:tblPr>
              <a:tblGrid>
                <a:gridCol w="4752528">
                  <a:extLst>
                    <a:ext uri="{9D8B030D-6E8A-4147-A177-3AD203B41FA5}">
                      <a16:colId xmlns:a16="http://schemas.microsoft.com/office/drawing/2014/main" val="4265606548"/>
                    </a:ext>
                  </a:extLst>
                </a:gridCol>
                <a:gridCol w="4752528">
                  <a:extLst>
                    <a:ext uri="{9D8B030D-6E8A-4147-A177-3AD203B41FA5}">
                      <a16:colId xmlns:a16="http://schemas.microsoft.com/office/drawing/2014/main" val="3975630897"/>
                    </a:ext>
                  </a:extLst>
                </a:gridCol>
              </a:tblGrid>
              <a:tr h="648072">
                <a:tc>
                  <a:txBody>
                    <a:bodyPr/>
                    <a:lstStyle/>
                    <a:p>
                      <a:pPr algn="ctr"/>
                      <a:r>
                        <a:rPr lang="en-US" altLang="zh-CN" sz="2000" dirty="0">
                          <a:solidFill>
                            <a:srgbClr val="374154"/>
                          </a:solidFill>
                          <a:latin typeface="Gill Sans MT" panose="020B0502020104020203" pitchFamily="34" charset="0"/>
                          <a:ea typeface="+mj-ea"/>
                        </a:rPr>
                        <a:t>Key</a:t>
                      </a:r>
                      <a:r>
                        <a:rPr lang="zh-CN" altLang="en-US" sz="2000" dirty="0">
                          <a:solidFill>
                            <a:srgbClr val="374154"/>
                          </a:solidFill>
                          <a:latin typeface="Gill Sans MT" panose="020B0502020104020203" pitchFamily="34" charset="0"/>
                          <a:ea typeface="+mj-ea"/>
                        </a:rPr>
                        <a:t> </a:t>
                      </a:r>
                    </a:p>
                  </a:txBody>
                  <a:tcPr anchor="ctr"/>
                </a:tc>
                <a:tc>
                  <a:txBody>
                    <a:bodyPr/>
                    <a:lstStyle/>
                    <a:p>
                      <a:pPr algn="ctr"/>
                      <a:r>
                        <a:rPr lang="en-US" altLang="zh-CN" sz="2000" dirty="0">
                          <a:solidFill>
                            <a:srgbClr val="374154"/>
                          </a:solidFill>
                          <a:latin typeface="Gill Sans MT" panose="020B0502020104020203" pitchFamily="34" charset="0"/>
                          <a:ea typeface="+mj-ea"/>
                        </a:rPr>
                        <a:t>Value</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306150422"/>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rectangular</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err="1">
                          <a:solidFill>
                            <a:srgbClr val="374154"/>
                          </a:solidFill>
                          <a:effectLst/>
                          <a:latin typeface="Gill Sans MT" panose="020B0502020104020203" pitchFamily="34" charset="0"/>
                          <a:ea typeface="+mj-ea"/>
                          <a:cs typeface="+mn-cs"/>
                        </a:rPr>
                        <a:t>rectangular_add</a:t>
                      </a:r>
                      <a:r>
                        <a:rPr lang="en-US" altLang="zh-CN" sz="2000" b="0" kern="1200" dirty="0">
                          <a:solidFill>
                            <a:srgbClr val="374154"/>
                          </a:solidFill>
                          <a:effectLst/>
                          <a:latin typeface="Gill Sans MT" panose="020B0502020104020203" pitchFamily="34" charset="0"/>
                          <a:ea typeface="+mj-ea"/>
                          <a:cs typeface="+mn-cs"/>
                        </a:rPr>
                        <a:t>()</a:t>
                      </a:r>
                    </a:p>
                  </a:txBody>
                  <a:tcPr anchor="ctr"/>
                </a:tc>
                <a:extLst>
                  <a:ext uri="{0D108BD9-81ED-4DB2-BD59-A6C34878D82A}">
                    <a16:rowId xmlns:a16="http://schemas.microsoft.com/office/drawing/2014/main" val="94600731"/>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polar</a:t>
                      </a:r>
                    </a:p>
                  </a:txBody>
                  <a:tcPr anchor="ctr"/>
                </a:tc>
                <a:tc>
                  <a:txBody>
                    <a:bodyPr/>
                    <a:lstStyle/>
                    <a:p>
                      <a:r>
                        <a:rPr lang="en-US" altLang="zh-CN" sz="2000" b="0" kern="1200" dirty="0" err="1">
                          <a:solidFill>
                            <a:srgbClr val="374154"/>
                          </a:solidFill>
                          <a:effectLst/>
                          <a:latin typeface="Gill Sans MT" panose="020B0502020104020203" pitchFamily="34" charset="0"/>
                          <a:ea typeface="+mj-ea"/>
                          <a:cs typeface="+mn-cs"/>
                        </a:rPr>
                        <a:t>polar_add</a:t>
                      </a:r>
                      <a:r>
                        <a:rPr lang="en-US" altLang="zh-CN" sz="2000" b="0" kern="1200" dirty="0">
                          <a:solidFill>
                            <a:srgbClr val="374154"/>
                          </a:solidFill>
                          <a:effectLst/>
                          <a:latin typeface="Gill Sans MT" panose="020B0502020104020203" pitchFamily="34" charset="0"/>
                          <a:ea typeface="+mj-ea"/>
                          <a:cs typeface="+mn-cs"/>
                        </a:rPr>
                        <a:t>()</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225464051"/>
                  </a:ext>
                </a:extLst>
              </a:tr>
              <a:tr h="648072">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2000" b="0" kern="1200" dirty="0">
                          <a:solidFill>
                            <a:srgbClr val="374154"/>
                          </a:solidFill>
                          <a:effectLst/>
                          <a:latin typeface="Gill Sans MT" panose="020B0502020104020203" pitchFamily="34" charset="0"/>
                          <a:ea typeface="+mj-ea"/>
                          <a:cs typeface="+mn-cs"/>
                        </a:rPr>
                        <a:t>…</a:t>
                      </a:r>
                    </a:p>
                  </a:txBody>
                  <a:tcPr anchor="ctr"/>
                </a:tc>
                <a:tc>
                  <a:txBody>
                    <a:bodyPr/>
                    <a:lstStyle/>
                    <a:p>
                      <a:r>
                        <a:rPr lang="en-US" altLang="zh-CN" sz="2000" dirty="0">
                          <a:solidFill>
                            <a:srgbClr val="374154"/>
                          </a:solidFill>
                          <a:latin typeface="Gill Sans MT" panose="020B0502020104020203" pitchFamily="34" charset="0"/>
                          <a:ea typeface="+mj-ea"/>
                        </a:rPr>
                        <a:t>…</a:t>
                      </a:r>
                      <a:endParaRPr lang="zh-CN" altLang="en-US" sz="20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0740726"/>
                  </a:ext>
                </a:extLst>
              </a:tr>
            </a:tbl>
          </a:graphicData>
        </a:graphic>
      </p:graphicFrame>
    </p:spTree>
    <p:extLst>
      <p:ext uri="{BB962C8B-B14F-4D97-AF65-F5344CB8AC3E}">
        <p14:creationId xmlns:p14="http://schemas.microsoft.com/office/powerpoint/2010/main" val="159378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2E2970-C808-B64E-9D8B-A487721FEA5A}"/>
              </a:ext>
            </a:extLst>
          </p:cNvPr>
          <p:cNvSpPr>
            <a:spLocks noGrp="1"/>
          </p:cNvSpPr>
          <p:nvPr>
            <p:ph type="title"/>
          </p:nvPr>
        </p:nvSpPr>
        <p:spPr/>
        <p:txBody>
          <a:bodyPr/>
          <a:lstStyle/>
          <a:p>
            <a:r>
              <a:rPr kumimoji="1" lang="zh-CN" altLang="en-US" dirty="0"/>
              <a:t>注册和分发</a:t>
            </a:r>
            <a:endParaRPr lang="zh-CN" altLang="en-US" dirty="0"/>
          </a:p>
        </p:txBody>
      </p:sp>
      <p:sp>
        <p:nvSpPr>
          <p:cNvPr id="6" name="内容占位符 5">
            <a:extLst>
              <a:ext uri="{FF2B5EF4-FFF2-40B4-BE49-F238E27FC236}">
                <a16:creationId xmlns:a16="http://schemas.microsoft.com/office/drawing/2014/main" id="{356FA0B1-4CB0-2E4E-9E59-4DC214EE9F2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每次有新的方法时，通过 </a:t>
            </a:r>
            <a:r>
              <a:rPr lang="en-US" altLang="zh-CN" dirty="0">
                <a:latin typeface="Gill Sans MT" panose="020B0502020104020203" pitchFamily="34" charset="0"/>
              </a:rPr>
              <a:t>register </a:t>
            </a:r>
            <a:r>
              <a:rPr lang="zh-CN" altLang="en-US" dirty="0">
                <a:latin typeface="Gill Sans MT" panose="020B0502020104020203" pitchFamily="34" charset="0"/>
              </a:rPr>
              <a:t>注册到表里，然后我们的接口通过 </a:t>
            </a:r>
            <a:r>
              <a:rPr lang="en-US" altLang="zh-CN" dirty="0">
                <a:latin typeface="Gill Sans MT" panose="020B0502020104020203" pitchFamily="34" charset="0"/>
              </a:rPr>
              <a:t>get </a:t>
            </a:r>
            <a:r>
              <a:rPr lang="zh-CN" altLang="en-US" dirty="0">
                <a:latin typeface="Gill Sans MT" panose="020B0502020104020203" pitchFamily="34" charset="0"/>
              </a:rPr>
              <a:t>取到对应的实现函数，此时接口就不再是 </a:t>
            </a:r>
            <a:r>
              <a:rPr lang="en-US" altLang="zh-CN" dirty="0">
                <a:latin typeface="Gill Sans MT" panose="020B0502020104020203" pitchFamily="34" charset="0"/>
              </a:rPr>
              <a:t>manager </a:t>
            </a:r>
            <a:r>
              <a:rPr lang="zh-CN" altLang="en-US" dirty="0">
                <a:latin typeface="Gill Sans MT" panose="020B0502020104020203" pitchFamily="34" charset="0"/>
              </a:rPr>
              <a:t>了，它只需要从表中取出对应的函数并执行，而向表中注册的事情，交由编写具体的新方法的人来负责：</a:t>
            </a:r>
          </a:p>
        </p:txBody>
      </p:sp>
      <p:pic>
        <p:nvPicPr>
          <p:cNvPr id="7" name="图片 6">
            <a:extLst>
              <a:ext uri="{FF2B5EF4-FFF2-40B4-BE49-F238E27FC236}">
                <a16:creationId xmlns:a16="http://schemas.microsoft.com/office/drawing/2014/main" id="{6E14B056-3228-1B4D-9661-18A8F2103B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781" y="3356992"/>
            <a:ext cx="10875347" cy="1884907"/>
          </a:xfrm>
          <a:prstGeom prst="rect">
            <a:avLst/>
          </a:prstGeom>
        </p:spPr>
      </p:pic>
    </p:spTree>
    <p:extLst>
      <p:ext uri="{BB962C8B-B14F-4D97-AF65-F5344CB8AC3E}">
        <p14:creationId xmlns:p14="http://schemas.microsoft.com/office/powerpoint/2010/main" val="62523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72E2970-C808-B64E-9D8B-A487721FEA5A}"/>
              </a:ext>
            </a:extLst>
          </p:cNvPr>
          <p:cNvSpPr>
            <a:spLocks noGrp="1"/>
          </p:cNvSpPr>
          <p:nvPr>
            <p:ph type="title"/>
          </p:nvPr>
        </p:nvSpPr>
        <p:spPr/>
        <p:txBody>
          <a:bodyPr/>
          <a:lstStyle/>
          <a:p>
            <a:r>
              <a:rPr lang="en-US" altLang="zh-CN" b="0" dirty="0"/>
              <a:t>Virtual tables in C++</a:t>
            </a:r>
            <a:endParaRPr lang="zh-CN" altLang="en-US" dirty="0"/>
          </a:p>
        </p:txBody>
      </p:sp>
      <p:sp>
        <p:nvSpPr>
          <p:cNvPr id="6" name="内容占位符 5">
            <a:extLst>
              <a:ext uri="{FF2B5EF4-FFF2-40B4-BE49-F238E27FC236}">
                <a16:creationId xmlns:a16="http://schemas.microsoft.com/office/drawing/2014/main" id="{356FA0B1-4CB0-2E4E-9E59-4DC214EE9F2B}"/>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Dispatch tables are allocated per operator, whereas vtables are allocated per class.</a:t>
            </a:r>
          </a:p>
          <a:p>
            <a:pPr marL="457200" indent="-457200">
              <a:lnSpc>
                <a:spcPct val="150000"/>
              </a:lnSpc>
              <a:buFont typeface="+mj-lt"/>
              <a:buAutoNum type="arabicPeriod"/>
            </a:pPr>
            <a:r>
              <a:rPr lang="en-US" altLang="zh-CN" dirty="0">
                <a:latin typeface="Gill Sans MT" panose="020B0502020104020203" pitchFamily="34" charset="0"/>
              </a:rPr>
              <a:t>the computation of dispatch key considers all arguments to the operator (multiple dispatch) as well as thread-local state (TLS). </a:t>
            </a:r>
          </a:p>
          <a:p>
            <a:pPr marL="457200" indent="-457200">
              <a:lnSpc>
                <a:spcPct val="150000"/>
              </a:lnSpc>
              <a:buFont typeface="+mj-lt"/>
              <a:buAutoNum type="arabicPeriod"/>
            </a:pPr>
            <a:r>
              <a:rPr lang="en-US" altLang="zh-CN" dirty="0">
                <a:latin typeface="Gill Sans MT" panose="020B0502020104020203" pitchFamily="34" charset="0"/>
              </a:rPr>
              <a:t>Finally, the dispatcher supports boxing and unboxing as part of the calling convention for operators.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86785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056BD-F331-5E41-8E49-6491BE4A1C1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Virtual tables in C++</a:t>
            </a:r>
            <a:endParaRPr kumimoji="1" lang="zh-CN" altLang="en-US" dirty="0">
              <a:latin typeface="Futura Medium" panose="020B0602020204020303" pitchFamily="34" charset="-79"/>
              <a:cs typeface="Futura Medium" panose="020B0602020204020303" pitchFamily="34" charset="-79"/>
            </a:endParaRPr>
          </a:p>
        </p:txBody>
      </p:sp>
      <p:sp>
        <p:nvSpPr>
          <p:cNvPr id="6" name="Rectangle 1">
            <a:extLst>
              <a:ext uri="{FF2B5EF4-FFF2-40B4-BE49-F238E27FC236}">
                <a16:creationId xmlns:a16="http://schemas.microsoft.com/office/drawing/2014/main" id="{3BF07622-DFCD-3740-A172-EA9A4AB47EEE}"/>
              </a:ext>
            </a:extLst>
          </p:cNvPr>
          <p:cNvSpPr>
            <a:spLocks noChangeArrowheads="1"/>
          </p:cNvSpPr>
          <p:nvPr/>
        </p:nvSpPr>
        <p:spPr bwMode="auto">
          <a:xfrm>
            <a:off x="623888" y="3033713"/>
            <a:ext cx="12196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7" name="表格 6">
            <a:extLst>
              <a:ext uri="{FF2B5EF4-FFF2-40B4-BE49-F238E27FC236}">
                <a16:creationId xmlns:a16="http://schemas.microsoft.com/office/drawing/2014/main" id="{7D3C4320-2299-AB4E-ADA7-92D34EE68918}"/>
              </a:ext>
            </a:extLst>
          </p:cNvPr>
          <p:cNvGraphicFramePr>
            <a:graphicFrameLocks noGrp="1"/>
          </p:cNvGraphicFramePr>
          <p:nvPr>
            <p:extLst>
              <p:ext uri="{D42A27DB-BD31-4B8C-83A1-F6EECF244321}">
                <p14:modId xmlns:p14="http://schemas.microsoft.com/office/powerpoint/2010/main" val="2894142327"/>
              </p:ext>
            </p:extLst>
          </p:nvPr>
        </p:nvGraphicFramePr>
        <p:xfrm>
          <a:off x="608067" y="1604018"/>
          <a:ext cx="10963473" cy="4440537"/>
        </p:xfrm>
        <a:graphic>
          <a:graphicData uri="http://schemas.openxmlformats.org/drawingml/2006/table">
            <a:tbl>
              <a:tblPr firstRow="1" bandRow="1">
                <a:tableStyleId>{D27102A9-8310-4765-A935-A1911B00CA55}</a:tableStyleId>
              </a:tblPr>
              <a:tblGrid>
                <a:gridCol w="3654491">
                  <a:extLst>
                    <a:ext uri="{9D8B030D-6E8A-4147-A177-3AD203B41FA5}">
                      <a16:colId xmlns:a16="http://schemas.microsoft.com/office/drawing/2014/main" val="4265606548"/>
                    </a:ext>
                  </a:extLst>
                </a:gridCol>
                <a:gridCol w="3654491">
                  <a:extLst>
                    <a:ext uri="{9D8B030D-6E8A-4147-A177-3AD203B41FA5}">
                      <a16:colId xmlns:a16="http://schemas.microsoft.com/office/drawing/2014/main" val="2566580"/>
                    </a:ext>
                  </a:extLst>
                </a:gridCol>
                <a:gridCol w="3654491">
                  <a:extLst>
                    <a:ext uri="{9D8B030D-6E8A-4147-A177-3AD203B41FA5}">
                      <a16:colId xmlns:a16="http://schemas.microsoft.com/office/drawing/2014/main" val="3975630897"/>
                    </a:ext>
                  </a:extLst>
                </a:gridCol>
              </a:tblGrid>
              <a:tr h="990107">
                <a:tc>
                  <a:txBody>
                    <a:bodyPr/>
                    <a:lstStyle/>
                    <a:p>
                      <a:pPr algn="ctr">
                        <a:lnSpc>
                          <a:spcPct val="150000"/>
                        </a:lnSpc>
                      </a:pPr>
                      <a:r>
                        <a:rPr lang="en-US" sz="2000" dirty="0" err="1">
                          <a:solidFill>
                            <a:srgbClr val="374154"/>
                          </a:solidFill>
                          <a:effectLst/>
                          <a:latin typeface="Gill Sans MT" panose="020B0502020104020203" pitchFamily="34" charset="0"/>
                          <a:ea typeface="Microsoft YaHei" panose="020B0503020204020204" pitchFamily="34" charset="-122"/>
                        </a:rPr>
                        <a:t>c++</a:t>
                      </a:r>
                      <a:r>
                        <a:rPr lang="en-US" sz="2000" dirty="0">
                          <a:solidFill>
                            <a:srgbClr val="374154"/>
                          </a:solidFill>
                          <a:effectLst/>
                          <a:latin typeface="Gill Sans MT" panose="020B0502020104020203" pitchFamily="34" charset="0"/>
                          <a:ea typeface="Microsoft YaHei" panose="020B0503020204020204" pitchFamily="34" charset="-122"/>
                        </a:rPr>
                        <a:t> vatable</a:t>
                      </a:r>
                    </a:p>
                  </a:txBody>
                  <a:tcPr marL="67067" marR="67067" marT="38324" marB="38324" anchor="ctr"/>
                </a:tc>
                <a:tc>
                  <a:txBody>
                    <a:bodyPr/>
                    <a:lstStyle/>
                    <a:p>
                      <a:pPr algn="ctr">
                        <a:lnSpc>
                          <a:spcPct val="150000"/>
                        </a:lnSpc>
                      </a:pPr>
                      <a:r>
                        <a:rPr lang="en-US" sz="2000" dirty="0">
                          <a:solidFill>
                            <a:srgbClr val="374154"/>
                          </a:solidFill>
                          <a:effectLst/>
                          <a:latin typeface="Gill Sans MT" panose="020B0502020104020203" pitchFamily="34" charset="0"/>
                          <a:ea typeface="Microsoft YaHei" panose="020B0503020204020204" pitchFamily="34" charset="-122"/>
                        </a:rPr>
                        <a:t>PyTorch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gn="ct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解释</a:t>
                      </a:r>
                    </a:p>
                  </a:txBody>
                  <a:tcPr marL="67067" marR="67067" marT="38324" marB="38324" anchor="ctr"/>
                </a:tc>
                <a:extLst>
                  <a:ext uri="{0D108BD9-81ED-4DB2-BD59-A6C34878D82A}">
                    <a16:rowId xmlns:a16="http://schemas.microsoft.com/office/drawing/2014/main" val="2306150422"/>
                  </a:ext>
                </a:extLst>
              </a:tr>
              <a:tr h="990107">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每个类有一个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每个 </a:t>
                      </a:r>
                      <a:r>
                        <a:rPr lang="en-US" sz="2000" dirty="0">
                          <a:solidFill>
                            <a:srgbClr val="374154"/>
                          </a:solidFill>
                          <a:effectLst/>
                          <a:latin typeface="Gill Sans MT" panose="020B0502020104020203" pitchFamily="34" charset="0"/>
                          <a:ea typeface="Microsoft YaHei" panose="020B0503020204020204" pitchFamily="34" charset="-122"/>
                        </a:rPr>
                        <a:t>op</a:t>
                      </a:r>
                      <a:r>
                        <a:rPr lang="zh-CN" altLang="en-US" sz="2000" dirty="0">
                          <a:solidFill>
                            <a:srgbClr val="374154"/>
                          </a:solidFill>
                          <a:effectLst/>
                          <a:latin typeface="Gill Sans MT" panose="020B0502020104020203" pitchFamily="34" charset="0"/>
                          <a:ea typeface="Microsoft YaHei" panose="020B0503020204020204" pitchFamily="34" charset="-122"/>
                        </a:rPr>
                        <a:t> 有一个 </a:t>
                      </a:r>
                      <a:r>
                        <a:rPr lang="en-US" sz="2000" dirty="0" err="1">
                          <a:solidFill>
                            <a:srgbClr val="374154"/>
                          </a:solidFill>
                          <a:effectLst/>
                          <a:latin typeface="Gill Sans MT" panose="020B0502020104020203" pitchFamily="34" charset="0"/>
                          <a:ea typeface="Microsoft YaHei" panose="020B0503020204020204" pitchFamily="34" charset="-122"/>
                        </a:rPr>
                        <a:t>vtable</a:t>
                      </a:r>
                      <a:endParaRPr 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en-US" sz="2000" kern="1200" dirty="0" err="1">
                          <a:solidFill>
                            <a:srgbClr val="374154"/>
                          </a:solidFill>
                          <a:effectLst/>
                          <a:latin typeface="Gill Sans MT" panose="020B0502020104020203" pitchFamily="34" charset="0"/>
                          <a:ea typeface="Microsoft YaHei" panose="020B0503020204020204" pitchFamily="34" charset="-122"/>
                          <a:cs typeface="+mn-cs"/>
                        </a:rPr>
                        <a:t>pytorch</a:t>
                      </a:r>
                      <a:r>
                        <a:rPr lang="zh-CN" altLang="en-US" sz="2000" kern="1200" dirty="0">
                          <a:solidFill>
                            <a:srgbClr val="374154"/>
                          </a:solidFill>
                          <a:effectLst/>
                          <a:latin typeface="Gill Sans MT" panose="020B0502020104020203" pitchFamily="34" charset="0"/>
                          <a:ea typeface="Microsoft YaHei" panose="020B0503020204020204" pitchFamily="34" charset="-122"/>
                          <a:cs typeface="+mn-cs"/>
                        </a:rPr>
                        <a:t> 中，扩展一个已有的</a:t>
                      </a:r>
                      <a:r>
                        <a:rPr lang="en-US" sz="2000" kern="1200" dirty="0">
                          <a:solidFill>
                            <a:srgbClr val="374154"/>
                          </a:solidFill>
                          <a:effectLst/>
                          <a:latin typeface="Gill Sans MT" panose="020B0502020104020203" pitchFamily="34" charset="0"/>
                          <a:ea typeface="Microsoft YaHei" panose="020B0503020204020204" pitchFamily="34" charset="-122"/>
                          <a:cs typeface="+mn-cs"/>
                        </a:rPr>
                        <a:t>op，</a:t>
                      </a:r>
                      <a:r>
                        <a:rPr lang="zh-CN" altLang="en-US" sz="2000" kern="1200" dirty="0">
                          <a:solidFill>
                            <a:srgbClr val="374154"/>
                          </a:solidFill>
                          <a:effectLst/>
                          <a:latin typeface="Gill Sans MT" panose="020B0502020104020203" pitchFamily="34" charset="0"/>
                          <a:ea typeface="Microsoft YaHei" panose="020B0503020204020204" pitchFamily="34" charset="-122"/>
                          <a:cs typeface="+mn-cs"/>
                        </a:rPr>
                        <a:t>只需要提供一个新的</a:t>
                      </a:r>
                      <a:r>
                        <a:rPr lang="en-US" sz="2000" kern="1200" dirty="0" err="1">
                          <a:solidFill>
                            <a:srgbClr val="374154"/>
                          </a:solidFill>
                          <a:effectLst/>
                          <a:latin typeface="Gill Sans MT" panose="020B0502020104020203" pitchFamily="34" charset="0"/>
                          <a:ea typeface="Microsoft YaHei" panose="020B0503020204020204" pitchFamily="34" charset="-122"/>
                          <a:cs typeface="+mn-cs"/>
                        </a:rPr>
                        <a:t>vtable</a:t>
                      </a:r>
                      <a:endParaRPr lang="en-US" sz="2000" kern="1200" dirty="0">
                        <a:solidFill>
                          <a:srgbClr val="374154"/>
                        </a:solidFill>
                        <a:effectLst/>
                        <a:latin typeface="Gill Sans MT" panose="020B0502020104020203" pitchFamily="34" charset="0"/>
                        <a:ea typeface="Microsoft YaHei" panose="020B0503020204020204" pitchFamily="34" charset="-122"/>
                        <a:cs typeface="+mn-cs"/>
                      </a:endParaRPr>
                    </a:p>
                  </a:txBody>
                  <a:tcPr marL="133350" marR="133350" marT="76200" marB="76200" anchor="ctr"/>
                </a:tc>
                <a:extLst>
                  <a:ext uri="{0D108BD9-81ED-4DB2-BD59-A6C34878D82A}">
                    <a16:rowId xmlns:a16="http://schemas.microsoft.com/office/drawing/2014/main" val="94600731"/>
                  </a:ext>
                </a:extLst>
              </a:tr>
              <a:tr h="990107">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只有 *</a:t>
                      </a:r>
                      <a:r>
                        <a:rPr lang="en-US" sz="2000" dirty="0">
                          <a:solidFill>
                            <a:srgbClr val="374154"/>
                          </a:solidFill>
                          <a:effectLst/>
                          <a:latin typeface="Gill Sans MT" panose="020B0502020104020203" pitchFamily="34" charset="0"/>
                          <a:ea typeface="Microsoft YaHei" panose="020B0503020204020204" pitchFamily="34" charset="-122"/>
                        </a:rPr>
                        <a:t>this</a:t>
                      </a:r>
                      <a:r>
                        <a:rPr lang="zh-CN" altLang="en-US" sz="2000" dirty="0">
                          <a:solidFill>
                            <a:srgbClr val="374154"/>
                          </a:solidFill>
                          <a:effectLst/>
                          <a:latin typeface="Gill Sans MT" panose="020B0502020104020203" pitchFamily="34" charset="0"/>
                          <a:ea typeface="Microsoft YaHei" panose="020B0503020204020204" pitchFamily="34" charset="-122"/>
                        </a:rPr>
                        <a:t> 指针重要</a:t>
                      </a: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不仅考虑 </a:t>
                      </a:r>
                      <a:r>
                        <a:rPr lang="en-US" sz="2000" dirty="0">
                          <a:solidFill>
                            <a:srgbClr val="374154"/>
                          </a:solidFill>
                          <a:effectLst/>
                          <a:latin typeface="Gill Sans MT" panose="020B0502020104020203" pitchFamily="34" charset="0"/>
                          <a:ea typeface="Microsoft YaHei" panose="020B0503020204020204" pitchFamily="34" charset="-122"/>
                        </a:rPr>
                        <a:t>tensor，</a:t>
                      </a:r>
                      <a:r>
                        <a:rPr lang="zh-CN" altLang="en-US" sz="2000" dirty="0">
                          <a:solidFill>
                            <a:srgbClr val="374154"/>
                          </a:solidFill>
                          <a:effectLst/>
                          <a:latin typeface="Gill Sans MT" panose="020B0502020104020203" pitchFamily="34" charset="0"/>
                          <a:ea typeface="Microsoft YaHei" panose="020B0503020204020204" pitchFamily="34" charset="-122"/>
                        </a:rPr>
                        <a:t>还有其他的 </a:t>
                      </a:r>
                      <a:r>
                        <a:rPr lang="en-US" sz="2000" dirty="0">
                          <a:solidFill>
                            <a:srgbClr val="374154"/>
                          </a:solidFill>
                          <a:effectLst/>
                          <a:latin typeface="Gill Sans MT" panose="020B0502020104020203" pitchFamily="34" charset="0"/>
                          <a:ea typeface="Microsoft YaHei" panose="020B0503020204020204" pitchFamily="34" charset="-122"/>
                        </a:rPr>
                        <a:t>meta</a:t>
                      </a:r>
                      <a:r>
                        <a:rPr lang="zh-CN" altLang="en-US" sz="2000" dirty="0">
                          <a:solidFill>
                            <a:srgbClr val="374154"/>
                          </a:solidFill>
                          <a:effectLst/>
                          <a:latin typeface="Gill Sans MT" panose="020B0502020104020203" pitchFamily="34" charset="0"/>
                          <a:ea typeface="Microsoft YaHei" panose="020B0503020204020204" pitchFamily="34" charset="-122"/>
                        </a:rPr>
                        <a:t> 信息</a:t>
                      </a:r>
                    </a:p>
                  </a:txBody>
                  <a:tcPr marL="67067" marR="67067" marT="38324" marB="38324" anchor="ctr"/>
                </a:tc>
                <a:tc>
                  <a:txBody>
                    <a:bodyPr/>
                    <a:lstStyle/>
                    <a:p>
                      <a:pPr>
                        <a:lnSpc>
                          <a:spcPct val="150000"/>
                        </a:lnSpc>
                      </a:pPr>
                      <a:endParaRPr lang="zh-CN" altLang="en-US" dirty="0">
                        <a:solidFill>
                          <a:srgbClr val="374154"/>
                        </a:solidFill>
                      </a:endParaRPr>
                    </a:p>
                  </a:txBody>
                  <a:tcPr/>
                </a:tc>
                <a:extLst>
                  <a:ext uri="{0D108BD9-81ED-4DB2-BD59-A6C34878D82A}">
                    <a16:rowId xmlns:a16="http://schemas.microsoft.com/office/drawing/2014/main" val="3225464051"/>
                  </a:ext>
                </a:extLst>
              </a:tr>
              <a:tr h="990107">
                <a:tc>
                  <a:txBody>
                    <a:bodyPr/>
                    <a:lstStyle/>
                    <a:p>
                      <a:pPr>
                        <a:lnSpc>
                          <a:spcPct val="150000"/>
                        </a:lnSpc>
                      </a:pPr>
                      <a:endParaRPr lang="zh-CN" altLang="en-US" sz="2000" dirty="0">
                        <a:solidFill>
                          <a:srgbClr val="374154"/>
                        </a:solidFill>
                        <a:effectLst/>
                        <a:latin typeface="Gill Sans MT" panose="020B0502020104020203" pitchFamily="34" charset="0"/>
                        <a:ea typeface="Microsoft YaHei" panose="020B0503020204020204" pitchFamily="34" charset="-122"/>
                      </a:endParaRPr>
                    </a:p>
                  </a:txBody>
                  <a:tcPr marL="67067" marR="67067" marT="38324" marB="38324" anchor="ctr"/>
                </a:tc>
                <a:tc>
                  <a:txBody>
                    <a:bodyPr/>
                    <a:lstStyle/>
                    <a:p>
                      <a:pPr>
                        <a:lnSpc>
                          <a:spcPct val="150000"/>
                        </a:lnSpc>
                      </a:pPr>
                      <a:r>
                        <a:rPr lang="zh-CN" altLang="en-US" sz="2000" dirty="0">
                          <a:solidFill>
                            <a:srgbClr val="374154"/>
                          </a:solidFill>
                          <a:effectLst/>
                          <a:latin typeface="Gill Sans MT" panose="020B0502020104020203" pitchFamily="34" charset="0"/>
                          <a:ea typeface="Microsoft YaHei" panose="020B0503020204020204" pitchFamily="34" charset="-122"/>
                        </a:rPr>
                        <a:t>支持 </a:t>
                      </a:r>
                      <a:r>
                        <a:rPr lang="en-US" sz="2000" dirty="0">
                          <a:solidFill>
                            <a:srgbClr val="374154"/>
                          </a:solidFill>
                          <a:effectLst/>
                          <a:latin typeface="Gill Sans MT" panose="020B0502020104020203" pitchFamily="34" charset="0"/>
                          <a:ea typeface="Microsoft YaHei" panose="020B0503020204020204" pitchFamily="34" charset="-122"/>
                        </a:rPr>
                        <a:t>boxing</a:t>
                      </a:r>
                      <a:r>
                        <a:rPr lang="zh-CN" altLang="en-US" sz="2000" dirty="0">
                          <a:solidFill>
                            <a:srgbClr val="374154"/>
                          </a:solidFill>
                          <a:effectLst/>
                          <a:latin typeface="Gill Sans MT" panose="020B0502020104020203" pitchFamily="34" charset="0"/>
                          <a:ea typeface="Microsoft YaHei" panose="020B0503020204020204" pitchFamily="34" charset="-122"/>
                        </a:rPr>
                        <a:t> 和 </a:t>
                      </a:r>
                      <a:r>
                        <a:rPr lang="en-US" sz="2000" dirty="0">
                          <a:solidFill>
                            <a:srgbClr val="374154"/>
                          </a:solidFill>
                          <a:effectLst/>
                          <a:latin typeface="Gill Sans MT" panose="020B0502020104020203" pitchFamily="34" charset="0"/>
                          <a:ea typeface="Microsoft YaHei" panose="020B0503020204020204" pitchFamily="34" charset="-122"/>
                        </a:rPr>
                        <a:t>unboxing</a:t>
                      </a:r>
                    </a:p>
                  </a:txBody>
                  <a:tcPr marL="67067" marR="67067" marT="38324" marB="38324" anchor="ctr"/>
                </a:tc>
                <a:tc>
                  <a:txBody>
                    <a:bodyPr/>
                    <a:lstStyle/>
                    <a:p>
                      <a:pPr>
                        <a:lnSpc>
                          <a:spcPct val="150000"/>
                        </a:lnSpc>
                      </a:pPr>
                      <a:endParaRPr lang="zh-CN" altLang="en-US" dirty="0">
                        <a:solidFill>
                          <a:srgbClr val="374154"/>
                        </a:solidFill>
                      </a:endParaRPr>
                    </a:p>
                  </a:txBody>
                  <a:tcPr marL="67067" marR="67067" marT="38324" marB="38324" anchor="ctr"/>
                </a:tc>
                <a:extLst>
                  <a:ext uri="{0D108BD9-81ED-4DB2-BD59-A6C34878D82A}">
                    <a16:rowId xmlns:a16="http://schemas.microsoft.com/office/drawing/2014/main" val="3010740726"/>
                  </a:ext>
                </a:extLst>
              </a:tr>
            </a:tbl>
          </a:graphicData>
        </a:graphic>
      </p:graphicFrame>
    </p:spTree>
    <p:extLst>
      <p:ext uri="{BB962C8B-B14F-4D97-AF65-F5344CB8AC3E}">
        <p14:creationId xmlns:p14="http://schemas.microsoft.com/office/powerpoint/2010/main" val="652270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E72FD23-8D6A-3D45-9ABB-1CED36DFEB1D}"/>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A83A443C-903C-4D4A-82F6-925D02A39516}"/>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当一个执行一个如</a:t>
            </a:r>
            <a:r>
              <a:rPr lang="zh-CN" altLang="en-US" i="1" dirty="0">
                <a:latin typeface="Gill Sans MT" panose="020B0502020104020203" pitchFamily="34" charset="0"/>
              </a:rPr>
              <a:t> </a:t>
            </a:r>
            <a:r>
              <a:rPr lang="en-US" altLang="zh-CN" i="1" dirty="0">
                <a:latin typeface="Gill Sans MT" panose="020B0502020104020203" pitchFamily="34" charset="0"/>
              </a:rPr>
              <a:t>torch::add </a:t>
            </a:r>
            <a:r>
              <a:rPr lang="zh-CN" altLang="en-US" i="1" dirty="0">
                <a:latin typeface="Gill Sans MT" panose="020B0502020104020203" pitchFamily="34" charset="0"/>
              </a:rPr>
              <a:t>的 </a:t>
            </a:r>
            <a:r>
              <a:rPr lang="en-US" altLang="zh-CN" i="1" dirty="0">
                <a:latin typeface="Gill Sans MT" panose="020B0502020104020203" pitchFamily="34" charset="0"/>
              </a:rPr>
              <a:t>operator </a:t>
            </a:r>
            <a:r>
              <a:rPr lang="zh-CN" altLang="en-US" dirty="0">
                <a:latin typeface="Gill Sans MT" panose="020B0502020104020203" pitchFamily="34" charset="0"/>
              </a:rPr>
              <a:t>时，</a:t>
            </a:r>
            <a:r>
              <a:rPr lang="en-US" altLang="zh-CN" dirty="0">
                <a:latin typeface="Gill Sans MT" panose="020B0502020104020203" pitchFamily="34" charset="0"/>
              </a:rPr>
              <a:t>dispatcher </a:t>
            </a:r>
            <a:r>
              <a:rPr lang="zh-CN" altLang="en-US" dirty="0">
                <a:latin typeface="Gill Sans MT" panose="020B0502020104020203" pitchFamily="34" charset="0"/>
              </a:rPr>
              <a:t>首先会找到这个 </a:t>
            </a:r>
            <a:r>
              <a:rPr lang="en-US" altLang="zh-CN" dirty="0">
                <a:latin typeface="Gill Sans MT" panose="020B0502020104020203" pitchFamily="34" charset="0"/>
              </a:rPr>
              <a:t>operator </a:t>
            </a:r>
            <a:r>
              <a:rPr lang="zh-CN" altLang="en-US" dirty="0">
                <a:latin typeface="Gill Sans MT" panose="020B0502020104020203" pitchFamily="34" charset="0"/>
              </a:rPr>
              <a:t>对应的 </a:t>
            </a:r>
            <a:r>
              <a:rPr lang="en-US" altLang="zh-CN" i="1" dirty="0">
                <a:latin typeface="Gill Sans MT" panose="020B0502020104020203" pitchFamily="34" charset="0"/>
              </a:rPr>
              <a:t>dispatch key</a:t>
            </a:r>
            <a:r>
              <a:rPr lang="zh-CN" altLang="en-US" dirty="0">
                <a:latin typeface="Gill Sans MT" panose="020B0502020104020203" pitchFamily="34" charset="0"/>
              </a:rPr>
              <a:t>，然后再根据这个 </a:t>
            </a:r>
            <a:r>
              <a:rPr lang="en-US" altLang="zh-CN" dirty="0">
                <a:latin typeface="Gill Sans MT" panose="020B0502020104020203" pitchFamily="34" charset="0"/>
              </a:rPr>
              <a:t>dispatch key </a:t>
            </a:r>
            <a:r>
              <a:rPr lang="zh-CN" altLang="en-US" dirty="0">
                <a:latin typeface="Gill Sans MT" panose="020B0502020104020203" pitchFamily="34" charset="0"/>
              </a:rPr>
              <a:t>去找到对应的 </a:t>
            </a:r>
            <a:r>
              <a:rPr lang="en-US" altLang="zh-CN" dirty="0">
                <a:latin typeface="Gill Sans MT" panose="020B0502020104020203" pitchFamily="34" charset="0"/>
              </a:rPr>
              <a:t>kernel </a:t>
            </a:r>
            <a:r>
              <a:rPr lang="zh-CN" altLang="en-US" dirty="0">
                <a:latin typeface="Gill Sans MT" panose="020B0502020104020203" pitchFamily="34" charset="0"/>
              </a:rPr>
              <a:t>函数。</a:t>
            </a:r>
            <a:endParaRPr lang="en-US" altLang="zh-CN" dirty="0">
              <a:latin typeface="Gill Sans MT" panose="020B0502020104020203" pitchFamily="34" charset="0"/>
            </a:endParaRPr>
          </a:p>
        </p:txBody>
      </p:sp>
      <p:pic>
        <p:nvPicPr>
          <p:cNvPr id="11" name="图片 10">
            <a:extLst>
              <a:ext uri="{FF2B5EF4-FFF2-40B4-BE49-F238E27FC236}">
                <a16:creationId xmlns:a16="http://schemas.microsoft.com/office/drawing/2014/main" id="{F2510182-51C7-BF43-8BBD-CD21E52E56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282601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E72FD23-8D6A-3D45-9ABB-1CED36DFEB1D}"/>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A83A443C-903C-4D4A-82F6-925D02A39516}"/>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how exactly do we compute the dispatch key which we use to index into the dispatch table?</a:t>
            </a:r>
            <a:endParaRPr lang="zh-CN" altLang="en-US" dirty="0">
              <a:latin typeface="Gill Sans MT" panose="020B0502020104020203" pitchFamily="34" charset="0"/>
            </a:endParaRPr>
          </a:p>
        </p:txBody>
      </p:sp>
      <p:pic>
        <p:nvPicPr>
          <p:cNvPr id="11" name="图片 10">
            <a:extLst>
              <a:ext uri="{FF2B5EF4-FFF2-40B4-BE49-F238E27FC236}">
                <a16:creationId xmlns:a16="http://schemas.microsoft.com/office/drawing/2014/main" id="{F2510182-51C7-BF43-8BBD-CD21E52E56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124083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8FD1074-345E-5741-ACFF-2E5AD00953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09950" y="719699"/>
            <a:ext cx="7620846" cy="5715635"/>
          </a:xfrm>
          <a:prstGeom prst="rect">
            <a:avLst/>
          </a:prstGeom>
        </p:spPr>
      </p:pic>
    </p:spTree>
    <p:extLst>
      <p:ext uri="{BB962C8B-B14F-4D97-AF65-F5344CB8AC3E}">
        <p14:creationId xmlns:p14="http://schemas.microsoft.com/office/powerpoint/2010/main" val="354344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6747B8C6-6187-8444-9827-B113BC151619}"/>
              </a:ext>
            </a:extLst>
          </p:cNvPr>
          <p:cNvSpPr>
            <a:spLocks noGrp="1"/>
          </p:cNvSpPr>
          <p:nvPr>
            <p:ph type="title"/>
          </p:nvPr>
        </p:nvSpPr>
        <p:spPr/>
        <p:txBody>
          <a:bodyPr/>
          <a:lstStyle/>
          <a:p>
            <a:r>
              <a:rPr lang="en-US" altLang="zh-CN" dirty="0"/>
              <a:t>Dispatch Key</a:t>
            </a:r>
            <a:endParaRPr lang="zh-CN" altLang="en-US" dirty="0"/>
          </a:p>
        </p:txBody>
      </p:sp>
      <p:sp>
        <p:nvSpPr>
          <p:cNvPr id="9" name="内容占位符 8">
            <a:extLst>
              <a:ext uri="{FF2B5EF4-FFF2-40B4-BE49-F238E27FC236}">
                <a16:creationId xmlns:a16="http://schemas.microsoft.com/office/drawing/2014/main" id="{9AE0F77A-9736-5E4E-9930-D041B808705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Dispatcher </a:t>
            </a:r>
            <a:r>
              <a:rPr lang="zh-CN" altLang="en-US" dirty="0">
                <a:latin typeface="Gill Sans MT" panose="020B0502020104020203" pitchFamily="34" charset="0"/>
              </a:rPr>
              <a:t>并不是只针对</a:t>
            </a:r>
            <a:r>
              <a:rPr lang="en-US" altLang="zh-CN" dirty="0">
                <a:latin typeface="Gill Sans MT" panose="020B0502020104020203" pitchFamily="34" charset="0"/>
              </a:rPr>
              <a:t>backends</a:t>
            </a:r>
            <a:r>
              <a:rPr lang="zh-CN" altLang="en-US" dirty="0">
                <a:latin typeface="Gill Sans MT" panose="020B0502020104020203" pitchFamily="34" charset="0"/>
              </a:rPr>
              <a:t>环境来做调遣，换句话说，</a:t>
            </a:r>
            <a:r>
              <a:rPr lang="en-US" altLang="zh-CN" dirty="0">
                <a:latin typeface="Gill Sans MT" panose="020B0502020104020203" pitchFamily="34" charset="0"/>
              </a:rPr>
              <a:t>dispatch key </a:t>
            </a:r>
            <a:r>
              <a:rPr lang="zh-CN" altLang="en-US" dirty="0">
                <a:latin typeface="Gill Sans MT" panose="020B0502020104020203" pitchFamily="34" charset="0"/>
              </a:rPr>
              <a:t>并不总是对应一种实打实的</a:t>
            </a:r>
            <a:r>
              <a:rPr lang="en-US" altLang="zh-CN" dirty="0">
                <a:latin typeface="Gill Sans MT" panose="020B0502020104020203" pitchFamily="34" charset="0"/>
              </a:rPr>
              <a:t>backends</a:t>
            </a:r>
            <a:r>
              <a:rPr lang="zh-CN" altLang="en-US" dirty="0">
                <a:latin typeface="Gill Sans MT" panose="020B0502020104020203" pitchFamily="34" charset="0"/>
              </a:rPr>
              <a:t>硬件环境</a:t>
            </a:r>
            <a:r>
              <a:rPr lang="en-US" altLang="zh-CN" dirty="0">
                <a:latin typeface="Gill Sans MT" panose="020B0502020104020203" pitchFamily="34" charset="0"/>
              </a:rPr>
              <a:t>(cpu, gpu)</a:t>
            </a:r>
            <a:r>
              <a:rPr lang="zh-CN" altLang="en-US" dirty="0">
                <a:latin typeface="Gill Sans MT" panose="020B0502020104020203" pitchFamily="34" charset="0"/>
              </a:rPr>
              <a:t>，它对应的是一种更抽象的概念。</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err="1">
                <a:latin typeface="Gill Sans MT" panose="020B0502020104020203" pitchFamily="34" charset="0"/>
              </a:rPr>
              <a:t>diapatch</a:t>
            </a:r>
            <a:r>
              <a:rPr lang="en-US" altLang="zh-CN" dirty="0">
                <a:latin typeface="Gill Sans MT" panose="020B0502020104020203" pitchFamily="34" charset="0"/>
              </a:rPr>
              <a:t> key </a:t>
            </a:r>
            <a:r>
              <a:rPr lang="zh-CN" altLang="en-US" dirty="0">
                <a:latin typeface="Gill Sans MT" panose="020B0502020104020203" pitchFamily="34" charset="0"/>
              </a:rPr>
              <a:t>的计算是通过一个 </a:t>
            </a:r>
            <a:r>
              <a:rPr lang="en-US" altLang="zh-CN" dirty="0">
                <a:latin typeface="Gill Sans MT" panose="020B0502020104020203" pitchFamily="34" charset="0"/>
              </a:rPr>
              <a:t>dispatch key set </a:t>
            </a:r>
            <a:r>
              <a:rPr lang="zh-CN" altLang="en-US" dirty="0">
                <a:latin typeface="Gill Sans MT" panose="020B0502020104020203" pitchFamily="34" charset="0"/>
              </a:rPr>
              <a:t>的结构来实现的， </a:t>
            </a:r>
            <a:r>
              <a:rPr lang="en-US" altLang="zh-CN" dirty="0">
                <a:latin typeface="Gill Sans MT" panose="020B0502020104020203" pitchFamily="34" charset="0"/>
              </a:rPr>
              <a:t>dispatch key set </a:t>
            </a:r>
            <a:r>
              <a:rPr lang="zh-CN" altLang="en-US" dirty="0">
                <a:latin typeface="Gill Sans MT" panose="020B0502020104020203" pitchFamily="34" charset="0"/>
              </a:rPr>
              <a:t>可以理解为一个 </a:t>
            </a:r>
            <a:r>
              <a:rPr lang="en-US" altLang="zh-CN" dirty="0">
                <a:latin typeface="Gill Sans MT" panose="020B0502020104020203" pitchFamily="34" charset="0"/>
              </a:rPr>
              <a:t>64bit </a:t>
            </a:r>
            <a:r>
              <a:rPr lang="zh-CN" altLang="en-US" dirty="0">
                <a:latin typeface="Gill Sans MT" panose="020B0502020104020203" pitchFamily="34" charset="0"/>
              </a:rPr>
              <a:t>的数组，每一个 </a:t>
            </a:r>
            <a:r>
              <a:rPr lang="en-US" altLang="zh-CN" dirty="0">
                <a:latin typeface="Gill Sans MT" panose="020B0502020104020203" pitchFamily="34" charset="0"/>
              </a:rPr>
              <a:t>bit </a:t>
            </a:r>
            <a:r>
              <a:rPr lang="zh-CN" altLang="en-US" dirty="0">
                <a:latin typeface="Gill Sans MT" panose="020B0502020104020203" pitchFamily="34" charset="0"/>
              </a:rPr>
              <a:t>都代表了一个 </a:t>
            </a:r>
            <a:r>
              <a:rPr lang="en-US" altLang="zh-CN" dirty="0">
                <a:latin typeface="Gill Sans MT" panose="020B0502020104020203" pitchFamily="34" charset="0"/>
              </a:rPr>
              <a:t>dispatch key</a:t>
            </a:r>
            <a:r>
              <a:rPr lang="zh-CN" altLang="en-US" dirty="0">
                <a:latin typeface="Gill Sans MT" panose="020B0502020104020203" pitchFamily="34" charset="0"/>
              </a:rPr>
              <a:t>，然后从左到右有优先级关系，同样一个算子，可能有针对不同 </a:t>
            </a:r>
            <a:r>
              <a:rPr lang="en-US" altLang="zh-CN" dirty="0">
                <a:latin typeface="Gill Sans MT" panose="020B0502020104020203" pitchFamily="34" charset="0"/>
              </a:rPr>
              <a:t>dispatch key </a:t>
            </a:r>
            <a:r>
              <a:rPr lang="zh-CN" altLang="en-US" dirty="0">
                <a:latin typeface="Gill Sans MT" panose="020B0502020104020203" pitchFamily="34" charset="0"/>
              </a:rPr>
              <a:t>的实现，针对这些散落在 </a:t>
            </a:r>
            <a:r>
              <a:rPr lang="en-US" altLang="zh-CN" dirty="0" err="1">
                <a:latin typeface="Gill Sans MT" panose="020B0502020104020203" pitchFamily="34" charset="0"/>
              </a:rPr>
              <a:t>Pytorch</a:t>
            </a:r>
            <a:r>
              <a:rPr lang="zh-CN" altLang="en-US" dirty="0">
                <a:latin typeface="Gill Sans MT" panose="020B0502020104020203" pitchFamily="34" charset="0"/>
              </a:rPr>
              <a:t>各处的注册实现，然后也可能会将某些 </a:t>
            </a:r>
            <a:r>
              <a:rPr lang="en-US" altLang="zh-CN" dirty="0">
                <a:latin typeface="Gill Sans MT" panose="020B0502020104020203" pitchFamily="34" charset="0"/>
              </a:rPr>
              <a:t>key </a:t>
            </a:r>
            <a:r>
              <a:rPr lang="zh-CN" altLang="en-US" dirty="0">
                <a:latin typeface="Gill Sans MT" panose="020B0502020104020203" pitchFamily="34" charset="0"/>
              </a:rPr>
              <a:t>排除的情况，这个数组通过最终将关于同一个算子的所有可用实现都结合到一起，调用其中优先级最高的 </a:t>
            </a:r>
            <a:r>
              <a:rPr lang="en-US" altLang="zh-CN" dirty="0">
                <a:latin typeface="Gill Sans MT" panose="020B0502020104020203" pitchFamily="34" charset="0"/>
              </a:rPr>
              <a:t>dispatch key </a:t>
            </a:r>
            <a:r>
              <a:rPr lang="zh-CN" altLang="en-US" dirty="0">
                <a:latin typeface="Gill Sans MT" panose="020B0502020104020203" pitchFamily="34" charset="0"/>
              </a:rPr>
              <a:t>对应的 </a:t>
            </a:r>
            <a:r>
              <a:rPr lang="en-US" altLang="zh-CN" dirty="0">
                <a:latin typeface="Gill Sans MT" panose="020B0502020104020203" pitchFamily="34" charset="0"/>
              </a:rPr>
              <a:t>kernel </a:t>
            </a:r>
            <a:r>
              <a:rPr lang="zh-CN" altLang="en-US" dirty="0">
                <a:latin typeface="Gill Sans MT" panose="020B0502020104020203" pitchFamily="34" charset="0"/>
              </a:rPr>
              <a:t>实现。</a:t>
            </a:r>
          </a:p>
        </p:txBody>
      </p:sp>
    </p:spTree>
    <p:extLst>
      <p:ext uri="{BB962C8B-B14F-4D97-AF65-F5344CB8AC3E}">
        <p14:creationId xmlns:p14="http://schemas.microsoft.com/office/powerpoint/2010/main" val="232000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9CFFB6-01F8-6D40-A556-C5167A51E2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73978" y="908720"/>
            <a:ext cx="7248805" cy="5436604"/>
          </a:xfrm>
          <a:prstGeom prst="rect">
            <a:avLst/>
          </a:prstGeom>
        </p:spPr>
      </p:pic>
    </p:spTree>
    <p:extLst>
      <p:ext uri="{BB962C8B-B14F-4D97-AF65-F5344CB8AC3E}">
        <p14:creationId xmlns:p14="http://schemas.microsoft.com/office/powerpoint/2010/main" val="113997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C4110-FD2D-0649-BB46-F618356F8FA5}"/>
              </a:ext>
            </a:extLst>
          </p:cNvPr>
          <p:cNvSpPr>
            <a:spLocks noGrp="1"/>
          </p:cNvSpPr>
          <p:nvPr>
            <p:ph type="title"/>
          </p:nvPr>
        </p:nvSpPr>
        <p:spPr/>
        <p:txBody>
          <a:bodyPr/>
          <a:lstStyle/>
          <a:p>
            <a:r>
              <a:rPr lang="zh-CN" altLang="en-US" dirty="0">
                <a:latin typeface="Gill Sans MT" panose="020B0502020104020203" pitchFamily="34" charset="0"/>
              </a:rPr>
              <a:t>函数指针是如何进入</a:t>
            </a:r>
            <a:r>
              <a:rPr lang="en-US" altLang="zh-CN" dirty="0">
                <a:latin typeface="Gill Sans MT" panose="020B0502020104020203" pitchFamily="34" charset="0"/>
              </a:rPr>
              <a:t>virtual table</a:t>
            </a:r>
            <a:r>
              <a:rPr lang="zh-CN" altLang="en-US" dirty="0">
                <a:latin typeface="Gill Sans MT" panose="020B0502020104020203" pitchFamily="34" charset="0"/>
              </a:rPr>
              <a:t>的</a:t>
            </a:r>
            <a:r>
              <a:rPr lang="en-US" altLang="zh-CN" dirty="0">
                <a:latin typeface="Gill Sans MT" panose="020B0502020104020203" pitchFamily="34" charset="0"/>
              </a:rPr>
              <a:t>?</a:t>
            </a:r>
            <a:endParaRPr kumimoji="1"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F1334F37-2311-C94A-A6B1-7587C0857150}"/>
              </a:ext>
            </a:extLst>
          </p:cNvPr>
          <p:cNvSpPr>
            <a:spLocks noGrp="1"/>
          </p:cNvSpPr>
          <p:nvPr>
            <p:ph sz="half" idx="1"/>
          </p:nvPr>
        </p:nvSpPr>
        <p:spPr/>
        <p:txBody>
          <a:bodyPr/>
          <a:lstStyle/>
          <a:p>
            <a:r>
              <a:rPr lang="zh-CN" altLang="en-US" dirty="0">
                <a:latin typeface="Gill Sans MT" panose="020B0502020104020203" pitchFamily="34" charset="0"/>
              </a:rPr>
              <a:t>通过</a:t>
            </a:r>
            <a:r>
              <a:rPr lang="en-US" altLang="zh-CN" dirty="0" err="1">
                <a:latin typeface="Gill Sans MT" panose="020B0502020104020203" pitchFamily="34" charset="0"/>
              </a:rPr>
              <a:t>registeration</a:t>
            </a:r>
            <a:r>
              <a:rPr lang="en-US" altLang="zh-CN" dirty="0">
                <a:latin typeface="Gill Sans MT" panose="020B0502020104020203" pitchFamily="34" charset="0"/>
              </a:rPr>
              <a:t> </a:t>
            </a:r>
            <a:r>
              <a:rPr lang="en-US" altLang="zh-CN" dirty="0" err="1">
                <a:latin typeface="Gill Sans MT" panose="020B0502020104020203" pitchFamily="34" charset="0"/>
              </a:rPr>
              <a:t>api</a:t>
            </a:r>
            <a:r>
              <a:rPr lang="zh-CN" altLang="en-US" dirty="0">
                <a:latin typeface="Gill Sans MT" panose="020B0502020104020203" pitchFamily="34" charset="0"/>
              </a:rPr>
              <a:t>实现的：</a:t>
            </a:r>
            <a:r>
              <a:rPr lang="en-US" altLang="zh-CN" dirty="0">
                <a:latin typeface="Gill Sans MT" panose="020B0502020104020203" pitchFamily="34" charset="0"/>
              </a:rPr>
              <a:t> </a:t>
            </a:r>
            <a:r>
              <a:rPr lang="en-US" altLang="zh-CN" u="sng" dirty="0">
                <a:latin typeface="Gill Sans MT" panose="020B0502020104020203" pitchFamily="34" charset="0"/>
                <a:hlinkClick r:id="rId2"/>
              </a:rPr>
              <a:t>https://pytorch.org/tutorials/advanced/dispatcher.html</a:t>
            </a:r>
            <a:br>
              <a:rPr lang="en-US" altLang="zh-CN" dirty="0">
                <a:latin typeface="Gill Sans MT" panose="020B0502020104020203" pitchFamily="34" charset="0"/>
              </a:rPr>
            </a:br>
            <a:endParaRPr lang="en-US" altLang="zh-CN" dirty="0">
              <a:latin typeface="Gill Sans MT" panose="020B0502020104020203" pitchFamily="34" charset="0"/>
            </a:endParaRPr>
          </a:p>
          <a:p>
            <a:r>
              <a:rPr lang="zh-CN" altLang="en-US" dirty="0">
                <a:latin typeface="Gill Sans MT" panose="020B0502020104020203" pitchFamily="34" charset="0"/>
                <a:ea typeface="Microsoft YaHei" panose="020B0503020204020204" pitchFamily="34" charset="-122"/>
              </a:rPr>
              <a:t>与</a:t>
            </a:r>
            <a:r>
              <a:rPr lang="en-US" altLang="zh-CN" dirty="0" err="1">
                <a:latin typeface="Gill Sans MT" panose="020B0502020104020203" pitchFamily="34" charset="0"/>
                <a:ea typeface="Microsoft YaHei" panose="020B0503020204020204" pitchFamily="34" charset="-122"/>
              </a:rPr>
              <a:t>registeration</a:t>
            </a:r>
            <a:r>
              <a:rPr lang="en-US" altLang="zh-CN" dirty="0">
                <a:latin typeface="Gill Sans MT" panose="020B0502020104020203" pitchFamily="34" charset="0"/>
                <a:ea typeface="Microsoft YaHei" panose="020B0503020204020204" pitchFamily="34" charset="-122"/>
              </a:rPr>
              <a:t> </a:t>
            </a:r>
            <a:r>
              <a:rPr lang="en-US" altLang="zh-CN" dirty="0" err="1">
                <a:latin typeface="Gill Sans MT" panose="020B0502020104020203" pitchFamily="34" charset="0"/>
                <a:ea typeface="Microsoft YaHei" panose="020B0503020204020204" pitchFamily="34" charset="-122"/>
              </a:rPr>
              <a:t>api</a:t>
            </a:r>
            <a:r>
              <a:rPr lang="zh-CN" altLang="en-US" dirty="0">
                <a:latin typeface="Gill Sans MT" panose="020B0502020104020203" pitchFamily="34" charset="0"/>
                <a:ea typeface="Microsoft YaHei" panose="020B0503020204020204" pitchFamily="34" charset="-122"/>
              </a:rPr>
              <a:t>交互方式：</a:t>
            </a:r>
            <a:endParaRPr lang="en-US" altLang="zh-CN" dirty="0">
              <a:latin typeface="Gill Sans MT" panose="020B0502020104020203" pitchFamily="34" charset="0"/>
              <a:ea typeface="Microsoft YaHei" panose="020B0503020204020204" pitchFamily="34" charset="-122"/>
            </a:endParaRPr>
          </a:p>
          <a:p>
            <a:pPr marL="457200" indent="-457200">
              <a:lnSpc>
                <a:spcPct val="150000"/>
              </a:lnSpc>
              <a:buFont typeface="+mj-lt"/>
              <a:buAutoNum type="arabicPeriod"/>
            </a:pPr>
            <a:r>
              <a:rPr lang="zh-CN" altLang="en-US" dirty="0">
                <a:latin typeface="Gill Sans MT" panose="020B0502020104020203" pitchFamily="34" charset="0"/>
                <a:ea typeface="Microsoft YaHei" panose="020B0503020204020204" pitchFamily="34" charset="-122"/>
              </a:rPr>
              <a:t>定义</a:t>
            </a:r>
            <a:r>
              <a:rPr lang="en-US" altLang="zh-CN" dirty="0">
                <a:latin typeface="Gill Sans MT" panose="020B0502020104020203" pitchFamily="34" charset="0"/>
                <a:ea typeface="Microsoft YaHei" panose="020B0503020204020204" pitchFamily="34" charset="-122"/>
              </a:rPr>
              <a:t>schema(</a:t>
            </a:r>
            <a:r>
              <a:rPr lang="en-US" altLang="zh-CN" dirty="0" err="1">
                <a:latin typeface="Gill Sans MT" panose="020B0502020104020203" pitchFamily="34" charset="0"/>
                <a:ea typeface="Microsoft YaHei" panose="020B0503020204020204" pitchFamily="34" charset="-122"/>
              </a:rPr>
              <a:t>m.def</a:t>
            </a:r>
            <a:r>
              <a:rPr lang="en-US" altLang="zh-CN" dirty="0">
                <a:latin typeface="Gill Sans MT" panose="020B0502020104020203" pitchFamily="34" charset="0"/>
                <a:ea typeface="Microsoft YaHei" panose="020B0503020204020204" pitchFamily="34" charset="-122"/>
              </a:rPr>
              <a:t>)</a:t>
            </a:r>
          </a:p>
          <a:p>
            <a:pPr marL="457200" indent="-457200">
              <a:lnSpc>
                <a:spcPct val="150000"/>
              </a:lnSpc>
              <a:buFont typeface="+mj-lt"/>
              <a:buAutoNum type="arabicPeriod"/>
            </a:pPr>
            <a:r>
              <a:rPr lang="zh-CN" altLang="en-US" dirty="0">
                <a:latin typeface="Gill Sans MT" panose="020B0502020104020203" pitchFamily="34" charset="0"/>
                <a:ea typeface="Microsoft YaHei" panose="020B0503020204020204" pitchFamily="34" charset="-122"/>
              </a:rPr>
              <a:t>实现</a:t>
            </a:r>
            <a:r>
              <a:rPr lang="en-US" altLang="zh-CN" dirty="0">
                <a:latin typeface="Gill Sans MT" panose="020B0502020104020203" pitchFamily="34" charset="0"/>
                <a:ea typeface="Microsoft YaHei" panose="020B0503020204020204" pitchFamily="34" charset="-122"/>
              </a:rPr>
              <a:t>register(</a:t>
            </a:r>
            <a:r>
              <a:rPr lang="en-US" altLang="zh-CN" dirty="0" err="1">
                <a:latin typeface="Gill Sans MT" panose="020B0502020104020203" pitchFamily="34" charset="0"/>
                <a:ea typeface="Microsoft YaHei" panose="020B0503020204020204" pitchFamily="34" charset="-122"/>
              </a:rPr>
              <a:t>m.impl</a:t>
            </a:r>
            <a:r>
              <a:rPr lang="en-US" altLang="zh-CN" dirty="0">
                <a:latin typeface="Gill Sans MT" panose="020B0502020104020203" pitchFamily="34" charset="0"/>
                <a:ea typeface="Microsoft YaHei" panose="020B0503020204020204" pitchFamily="34" charset="-122"/>
              </a:rPr>
              <a:t>)</a:t>
            </a:r>
          </a:p>
          <a:p>
            <a:pPr marL="457200" indent="-457200">
              <a:lnSpc>
                <a:spcPct val="150000"/>
              </a:lnSpc>
              <a:buFont typeface="+mj-lt"/>
              <a:buAutoNum type="arabicPeriod"/>
            </a:pPr>
            <a:r>
              <a:rPr lang="en-US" altLang="zh-CN" dirty="0">
                <a:latin typeface="Gill Sans MT" panose="020B0502020104020203" pitchFamily="34" charset="0"/>
                <a:ea typeface="Microsoft YaHei" panose="020B0503020204020204" pitchFamily="34" charset="-122"/>
              </a:rPr>
              <a:t> fallback(</a:t>
            </a:r>
            <a:r>
              <a:rPr lang="en-US" altLang="zh-CN" dirty="0" err="1">
                <a:latin typeface="Gill Sans MT" panose="020B0502020104020203" pitchFamily="34" charset="0"/>
                <a:ea typeface="Microsoft YaHei" panose="020B0503020204020204" pitchFamily="34" charset="-122"/>
              </a:rPr>
              <a:t>m.fallback</a:t>
            </a:r>
            <a:r>
              <a:rPr lang="en-US" altLang="zh-CN" dirty="0">
                <a:latin typeface="Gill Sans MT" panose="020B0502020104020203" pitchFamily="34" charset="0"/>
                <a:ea typeface="Microsoft YaHei" panose="020B0503020204020204" pitchFamily="34" charset="-122"/>
              </a:rPr>
              <a:t>)</a:t>
            </a:r>
            <a:endParaRPr lang="zh-CN" altLang="en-US"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01470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机制和原理</a:t>
            </a:r>
            <a:endParaRPr lang="en-US" altLang="zh-CN" sz="20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DD840-5F1B-ED4F-BDBB-BEC819542737}"/>
              </a:ext>
            </a:extLst>
          </p:cNvPr>
          <p:cNvSpPr>
            <a:spLocks noGrp="1"/>
          </p:cNvSpPr>
          <p:nvPr>
            <p:ph type="title"/>
          </p:nvPr>
        </p:nvSpPr>
        <p:spPr/>
        <p:txBody>
          <a:bodyPr/>
          <a:lstStyle/>
          <a:p>
            <a:r>
              <a:rPr lang="zh-CN" altLang="en-US" dirty="0"/>
              <a:t>算子注册</a:t>
            </a:r>
          </a:p>
        </p:txBody>
      </p:sp>
      <p:pic>
        <p:nvPicPr>
          <p:cNvPr id="7" name="图片 6">
            <a:extLst>
              <a:ext uri="{FF2B5EF4-FFF2-40B4-BE49-F238E27FC236}">
                <a16:creationId xmlns:a16="http://schemas.microsoft.com/office/drawing/2014/main" id="{DCCE5FCA-167E-CF4B-B332-D35A78E9DA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81957" y="1226249"/>
            <a:ext cx="7992888" cy="4939605"/>
          </a:xfrm>
          <a:prstGeom prst="rect">
            <a:avLst/>
          </a:prstGeom>
        </p:spPr>
      </p:pic>
    </p:spTree>
    <p:extLst>
      <p:ext uri="{BB962C8B-B14F-4D97-AF65-F5344CB8AC3E}">
        <p14:creationId xmlns:p14="http://schemas.microsoft.com/office/powerpoint/2010/main" val="77528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09B703-0D6A-B242-8F88-7B181D51D5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0408" y="586353"/>
            <a:ext cx="7580390" cy="5685293"/>
          </a:xfrm>
          <a:prstGeom prst="rect">
            <a:avLst/>
          </a:prstGeom>
        </p:spPr>
      </p:pic>
    </p:spTree>
    <p:extLst>
      <p:ext uri="{BB962C8B-B14F-4D97-AF65-F5344CB8AC3E}">
        <p14:creationId xmlns:p14="http://schemas.microsoft.com/office/powerpoint/2010/main" val="373586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6" name="图片 5">
            <a:extLst>
              <a:ext uri="{FF2B5EF4-FFF2-40B4-BE49-F238E27FC236}">
                <a16:creationId xmlns:a16="http://schemas.microsoft.com/office/drawing/2014/main" id="{78FF7A8D-038C-B049-96AA-5D06DCC84F7A}"/>
              </a:ext>
            </a:extLst>
          </p:cNvPr>
          <p:cNvPicPr>
            <a:picLocks noChangeAspect="1"/>
          </p:cNvPicPr>
          <p:nvPr/>
        </p:nvPicPr>
        <p:blipFill>
          <a:blip r:embed="rId2"/>
          <a:stretch>
            <a:fillRect/>
          </a:stretch>
        </p:blipFill>
        <p:spPr>
          <a:xfrm>
            <a:off x="553765" y="1412776"/>
            <a:ext cx="11033343" cy="1326481"/>
          </a:xfrm>
          <a:prstGeom prst="rect">
            <a:avLst/>
          </a:prstGeom>
        </p:spPr>
      </p:pic>
    </p:spTree>
    <p:extLst>
      <p:ext uri="{BB962C8B-B14F-4D97-AF65-F5344CB8AC3E}">
        <p14:creationId xmlns:p14="http://schemas.microsoft.com/office/powerpoint/2010/main" val="98613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AF530B-503F-6F49-8286-A3D323A929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1957" y="688386"/>
            <a:ext cx="7308304" cy="5481228"/>
          </a:xfrm>
          <a:prstGeom prst="rect">
            <a:avLst/>
          </a:prstGeom>
        </p:spPr>
      </p:pic>
    </p:spTree>
    <p:extLst>
      <p:ext uri="{BB962C8B-B14F-4D97-AF65-F5344CB8AC3E}">
        <p14:creationId xmlns:p14="http://schemas.microsoft.com/office/powerpoint/2010/main" val="424823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3" name="图片 2">
            <a:extLst>
              <a:ext uri="{FF2B5EF4-FFF2-40B4-BE49-F238E27FC236}">
                <a16:creationId xmlns:a16="http://schemas.microsoft.com/office/drawing/2014/main" id="{B42A158A-5B73-7E4B-80E4-19D6CE7AD0B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4984"/>
          <a:stretch/>
        </p:blipFill>
        <p:spPr>
          <a:xfrm>
            <a:off x="877801" y="1772816"/>
            <a:ext cx="10441159" cy="1086855"/>
          </a:xfrm>
          <a:prstGeom prst="rect">
            <a:avLst/>
          </a:prstGeom>
        </p:spPr>
      </p:pic>
    </p:spTree>
    <p:extLst>
      <p:ext uri="{BB962C8B-B14F-4D97-AF65-F5344CB8AC3E}">
        <p14:creationId xmlns:p14="http://schemas.microsoft.com/office/powerpoint/2010/main" val="9222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97E353-2DCB-A346-9A57-DCC8D4705E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1957" y="728700"/>
            <a:ext cx="7416824" cy="5562618"/>
          </a:xfrm>
          <a:prstGeom prst="rect">
            <a:avLst/>
          </a:prstGeom>
        </p:spPr>
      </p:pic>
    </p:spTree>
    <p:extLst>
      <p:ext uri="{BB962C8B-B14F-4D97-AF65-F5344CB8AC3E}">
        <p14:creationId xmlns:p14="http://schemas.microsoft.com/office/powerpoint/2010/main" val="595703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E9F14-EC8B-4240-9178-C0D164598CB9}"/>
              </a:ext>
            </a:extLst>
          </p:cNvPr>
          <p:cNvSpPr>
            <a:spLocks noGrp="1"/>
          </p:cNvSpPr>
          <p:nvPr>
            <p:ph type="title"/>
          </p:nvPr>
        </p:nvSpPr>
        <p:spPr/>
        <p:txBody>
          <a:bodyPr/>
          <a:lstStyle/>
          <a:p>
            <a:r>
              <a:rPr lang="zh-CN" altLang="en-US" dirty="0"/>
              <a:t>算子注册</a:t>
            </a:r>
            <a:endParaRPr kumimoji="1" lang="zh-CN" altLang="en-US" dirty="0"/>
          </a:p>
        </p:txBody>
      </p:sp>
      <p:pic>
        <p:nvPicPr>
          <p:cNvPr id="4" name="图片 3">
            <a:extLst>
              <a:ext uri="{FF2B5EF4-FFF2-40B4-BE49-F238E27FC236}">
                <a16:creationId xmlns:a16="http://schemas.microsoft.com/office/drawing/2014/main" id="{89A6F063-EE3D-BB41-8077-28936A6B47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2077" y="1700808"/>
            <a:ext cx="10832608" cy="1044946"/>
          </a:xfrm>
          <a:prstGeom prst="rect">
            <a:avLst/>
          </a:prstGeom>
        </p:spPr>
      </p:pic>
    </p:spTree>
    <p:extLst>
      <p:ext uri="{BB962C8B-B14F-4D97-AF65-F5344CB8AC3E}">
        <p14:creationId xmlns:p14="http://schemas.microsoft.com/office/powerpoint/2010/main" val="23466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72B636-060C-0544-A10F-A905C4A957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7981" y="728700"/>
            <a:ext cx="7488832" cy="5616624"/>
          </a:xfrm>
          <a:prstGeom prst="rect">
            <a:avLst/>
          </a:prstGeom>
        </p:spPr>
      </p:pic>
    </p:spTree>
    <p:extLst>
      <p:ext uri="{BB962C8B-B14F-4D97-AF65-F5344CB8AC3E}">
        <p14:creationId xmlns:p14="http://schemas.microsoft.com/office/powerpoint/2010/main" val="340016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7D4587-6FFB-074A-8ADF-5C74AB9A72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1963" y="692696"/>
            <a:ext cx="7512835" cy="5634626"/>
          </a:xfrm>
          <a:prstGeom prst="rect">
            <a:avLst/>
          </a:prstGeom>
        </p:spPr>
      </p:pic>
    </p:spTree>
    <p:extLst>
      <p:ext uri="{BB962C8B-B14F-4D97-AF65-F5344CB8AC3E}">
        <p14:creationId xmlns:p14="http://schemas.microsoft.com/office/powerpoint/2010/main" val="60957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ADFE2E-FA0D-1442-9216-2124A5549C3C}"/>
              </a:ext>
            </a:extLst>
          </p:cNvPr>
          <p:cNvSpPr>
            <a:spLocks noGrp="1"/>
          </p:cNvSpPr>
          <p:nvPr>
            <p:ph type="title"/>
          </p:nvPr>
        </p:nvSpPr>
        <p:spPr/>
        <p:txBody>
          <a:bodyPr/>
          <a:lstStyle/>
          <a:p>
            <a:r>
              <a:rPr lang="en-US" altLang="zh-CN" b="0" dirty="0"/>
              <a:t>Users should be able to</a:t>
            </a:r>
            <a:endParaRPr lang="zh-CN" altLang="en-US" dirty="0"/>
          </a:p>
        </p:txBody>
      </p:sp>
      <p:sp>
        <p:nvSpPr>
          <p:cNvPr id="6" name="内容占位符 5">
            <a:extLst>
              <a:ext uri="{FF2B5EF4-FFF2-40B4-BE49-F238E27FC236}">
                <a16:creationId xmlns:a16="http://schemas.microsoft.com/office/drawing/2014/main" id="{92DA5740-D321-864D-A819-58ACE9E188E0}"/>
              </a:ext>
            </a:extLst>
          </p:cNvPr>
          <p:cNvSpPr>
            <a:spLocks noGrp="1"/>
          </p:cNvSpPr>
          <p:nvPr>
            <p:ph sz="half" idx="1"/>
          </p:nvPr>
        </p:nvSpPr>
        <p:spPr/>
        <p:txBody>
          <a:bodyPr/>
          <a:lstStyle/>
          <a:p>
            <a:pPr>
              <a:lnSpc>
                <a:spcPct val="100000"/>
              </a:lnSpc>
            </a:pPr>
            <a:r>
              <a:rPr lang="en-US" altLang="zh-CN" sz="1600" dirty="0">
                <a:latin typeface="Gill Sans MT" panose="020B0502020104020203" pitchFamily="34" charset="0"/>
                <a:hlinkClick r:id="rId2"/>
              </a:rPr>
              <a:t>Compute efficient per-sample gradients 8</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3"/>
              </a:rPr>
              <a:t>Train 10 copies of Resnet18 efficiently at the same time 9</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4"/>
              </a:rPr>
              <a:t>Compute the FLOPS 31</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hlinkClick r:id="rId5"/>
              </a:rPr>
              <a:t>Parallelize it across arbitrary number of devices using arbitrary horizontal/vertical parallelism 56</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rPr>
              <a:t>Represent the weights in some arbitrary more efficient representation</a:t>
            </a:r>
          </a:p>
          <a:p>
            <a:pPr lvl="1">
              <a:lnSpc>
                <a:spcPct val="100000"/>
              </a:lnSpc>
            </a:pPr>
            <a:r>
              <a:rPr lang="en-US" altLang="zh-CN" sz="1400" dirty="0">
                <a:latin typeface="Gill Sans MT" panose="020B0502020104020203" pitchFamily="34" charset="0"/>
              </a:rPr>
              <a:t>Low rank approximation</a:t>
            </a:r>
          </a:p>
          <a:p>
            <a:pPr lvl="1">
              <a:lnSpc>
                <a:spcPct val="100000"/>
              </a:lnSpc>
            </a:pPr>
            <a:r>
              <a:rPr lang="en-US" altLang="zh-CN" sz="1400" dirty="0">
                <a:latin typeface="Gill Sans MT" panose="020B0502020104020203" pitchFamily="34" charset="0"/>
                <a:hlinkClick r:id="rId6"/>
              </a:rPr>
              <a:t>Butterfly sparsity 8</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hlinkClick r:id="rId7"/>
              </a:rPr>
              <a:t>Factorized compression 1</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hlinkClick r:id="rId8"/>
              </a:rPr>
              <a:t>Taichi sparsity data structure 4</a:t>
            </a:r>
            <a:endParaRPr lang="en-US" altLang="zh-CN" sz="1400" dirty="0">
              <a:latin typeface="Gill Sans MT" panose="020B0502020104020203" pitchFamily="34" charset="0"/>
            </a:endParaRPr>
          </a:p>
          <a:p>
            <a:pPr lvl="1">
              <a:lnSpc>
                <a:spcPct val="100000"/>
              </a:lnSpc>
            </a:pPr>
            <a:r>
              <a:rPr lang="en-US" altLang="zh-CN" sz="1400" dirty="0">
                <a:latin typeface="Gill Sans MT" panose="020B0502020104020203" pitchFamily="34" charset="0"/>
              </a:rPr>
              <a:t>8-bit quantized format</a:t>
            </a:r>
          </a:p>
          <a:p>
            <a:pPr lvl="1">
              <a:lnSpc>
                <a:spcPct val="100000"/>
              </a:lnSpc>
            </a:pPr>
            <a:r>
              <a:rPr lang="en-US" altLang="zh-CN" sz="1400" dirty="0">
                <a:latin typeface="Gill Sans MT" panose="020B0502020104020203" pitchFamily="34" charset="0"/>
              </a:rPr>
              <a:t>Diagonal Tensors</a:t>
            </a:r>
          </a:p>
          <a:p>
            <a:pPr lvl="1">
              <a:lnSpc>
                <a:spcPct val="100000"/>
              </a:lnSpc>
            </a:pPr>
            <a:r>
              <a:rPr lang="en-US" altLang="zh-CN" sz="1400" dirty="0">
                <a:latin typeface="Gill Sans MT" panose="020B0502020104020203" pitchFamily="34" charset="0"/>
              </a:rPr>
              <a:t>Linear Operator Tensors</a:t>
            </a:r>
          </a:p>
          <a:p>
            <a:pPr lvl="1">
              <a:lnSpc>
                <a:spcPct val="100000"/>
              </a:lnSpc>
            </a:pPr>
            <a:r>
              <a:rPr lang="en-US" altLang="zh-CN" sz="1400" dirty="0">
                <a:latin typeface="Gill Sans MT" panose="020B0502020104020203" pitchFamily="34" charset="0"/>
              </a:rPr>
              <a:t>Arbitrary Einsum Tensors</a:t>
            </a:r>
          </a:p>
          <a:p>
            <a:pPr>
              <a:lnSpc>
                <a:spcPct val="100000"/>
              </a:lnSpc>
            </a:pPr>
            <a:r>
              <a:rPr lang="en-US" altLang="zh-CN" sz="1600" dirty="0">
                <a:latin typeface="Gill Sans MT" panose="020B0502020104020203" pitchFamily="34" charset="0"/>
              </a:rPr>
              <a:t>Pass MaskedTensors in as inputs</a:t>
            </a:r>
          </a:p>
          <a:p>
            <a:pPr>
              <a:lnSpc>
                <a:spcPct val="100000"/>
              </a:lnSpc>
            </a:pPr>
            <a:r>
              <a:rPr lang="en-US" altLang="zh-CN" sz="1600" dirty="0">
                <a:latin typeface="Gill Sans MT" panose="020B0502020104020203" pitchFamily="34" charset="0"/>
                <a:hlinkClick r:id="rId9"/>
              </a:rPr>
              <a:t>Keep the tensors on SSD until they’re needed, and then load them SSD when they’re used 13</a:t>
            </a:r>
            <a:endParaRPr lang="en-US" altLang="zh-CN" sz="1600" dirty="0">
              <a:latin typeface="Gill Sans MT" panose="020B0502020104020203" pitchFamily="34" charset="0"/>
            </a:endParaRPr>
          </a:p>
          <a:p>
            <a:pPr>
              <a:lnSpc>
                <a:spcPct val="100000"/>
              </a:lnSpc>
            </a:pPr>
            <a:r>
              <a:rPr lang="en-US" altLang="zh-CN" sz="1600" dirty="0">
                <a:latin typeface="Gill Sans MT" panose="020B0502020104020203" pitchFamily="34" charset="0"/>
              </a:rPr>
              <a:t>Execute in some arbitrary lazy execution manner (like LazyTensor)</a:t>
            </a:r>
          </a:p>
          <a:p>
            <a:pPr>
              <a:lnSpc>
                <a:spcPct val="100000"/>
              </a:lnSpc>
            </a:pPr>
            <a:r>
              <a:rPr lang="en-US" altLang="zh-CN" sz="1600" dirty="0">
                <a:latin typeface="Gill Sans MT" panose="020B0502020104020203" pitchFamily="34" charset="0"/>
              </a:rPr>
              <a:t>Trace out the operations occurring in the graph (i.e. AOTAutograd)</a:t>
            </a:r>
          </a:p>
          <a:p>
            <a:pPr>
              <a:lnSpc>
                <a:spcPct val="100000"/>
              </a:lnSpc>
            </a:pPr>
            <a:r>
              <a:rPr lang="en-US" altLang="zh-CN" sz="1600" dirty="0">
                <a:latin typeface="Gill Sans MT" panose="020B0502020104020203" pitchFamily="34" charset="0"/>
              </a:rPr>
              <a:t>A billion more things we haven’t thought of yet.</a:t>
            </a:r>
          </a:p>
        </p:txBody>
      </p:sp>
    </p:spTree>
    <p:extLst>
      <p:ext uri="{BB962C8B-B14F-4D97-AF65-F5344CB8AC3E}">
        <p14:creationId xmlns:p14="http://schemas.microsoft.com/office/powerpoint/2010/main" val="368259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dirty="0">
                <a:solidFill>
                  <a:srgbClr val="374154"/>
                </a:solidFill>
                <a:latin typeface="Gill Sans MT" panose="020B0502020104020203" pitchFamily="34" charset="0"/>
              </a:rPr>
              <a:t>Torch</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dispatch</a:t>
            </a:r>
            <a:r>
              <a:rPr lang="zh-CN" altLang="en-US" sz="2400" dirty="0">
                <a:solidFill>
                  <a:srgbClr val="374154"/>
                </a:solidFill>
                <a:latin typeface="Gill Sans MT" panose="020B0502020104020203" pitchFamily="34" charset="0"/>
              </a:rPr>
              <a:t> 机制和原理</a:t>
            </a:r>
            <a:endParaRPr lang="en-US" altLang="zh-CN" sz="24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什么是 </a:t>
            </a:r>
            <a:r>
              <a:rPr lang="en-US" altLang="zh-CN" sz="2000" dirty="0">
                <a:solidFill>
                  <a:srgbClr val="374154"/>
                </a:solidFill>
                <a:latin typeface="Gill Sans MT" panose="020B0502020104020203" pitchFamily="34" charset="0"/>
              </a:rPr>
              <a:t>Dispatch</a:t>
            </a:r>
          </a:p>
          <a:p>
            <a:pPr lvl="1"/>
            <a:r>
              <a:rPr lang="zh-CN" altLang="en-US" sz="2000" dirty="0">
                <a:solidFill>
                  <a:srgbClr val="374154"/>
                </a:solidFill>
                <a:latin typeface="Gill Sans MT" panose="020B0502020104020203" pitchFamily="34" charset="0"/>
              </a:rPr>
              <a:t>为什么需要 </a:t>
            </a:r>
            <a:r>
              <a:rPr lang="en-US" altLang="zh-CN" sz="2000" dirty="0">
                <a:solidFill>
                  <a:srgbClr val="374154"/>
                </a:solidFill>
                <a:latin typeface="Gill Sans MT" panose="020B0502020104020203" pitchFamily="34" charset="0"/>
              </a:rPr>
              <a:t>Dispatch</a:t>
            </a:r>
          </a:p>
          <a:p>
            <a:pPr lvl="1"/>
            <a:r>
              <a:rPr lang="zh-CN" altLang="en-US" sz="2000" dirty="0">
                <a:solidFill>
                  <a:srgbClr val="374154"/>
                </a:solidFill>
                <a:latin typeface="Gill Sans MT" panose="020B0502020104020203" pitchFamily="34" charset="0"/>
              </a:rPr>
              <a:t>注册和分发机制</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key</a:t>
            </a:r>
            <a:r>
              <a:rPr lang="zh-CN" altLang="en-US" sz="2000" dirty="0">
                <a:solidFill>
                  <a:srgbClr val="374154"/>
                </a:solidFill>
                <a:latin typeface="Gill Sans MT" panose="020B0502020104020203" pitchFamily="34" charset="0"/>
              </a:rPr>
              <a:t> 的表示和计算</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table</a:t>
            </a:r>
            <a:r>
              <a:rPr lang="zh-CN" altLang="en-US" sz="2000" dirty="0">
                <a:solidFill>
                  <a:srgbClr val="374154"/>
                </a:solidFill>
                <a:latin typeface="Gill Sans MT" panose="020B0502020104020203" pitchFamily="34" charset="0"/>
              </a:rPr>
              <a:t> 注册</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6454209-C305-4142-91A0-B0FA43A59B00}"/>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BF28490C-D41F-9142-A69D-58B5CAA9F055}"/>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hlinkClick r:id="rId2"/>
              </a:rPr>
              <a:t>https://pytorch.org/tutorials/advanced/dispatcher.html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https://pytorch.org/tutorials/advanced/extend_dispatcher.html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4"/>
              </a:rPr>
              <a:t>http://blog.ezyang.com/2020/09/lets-talk-about-the-pytorch-dispatcher/</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5"/>
              </a:rPr>
              <a:t>https://developer.aliyun.com/article/911380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6"/>
              </a:rPr>
              <a:t>https://dev-discuss.pytorch.org/t/what-and-why-is-torch-dispatch/557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https://dev-discuss.pytorch.org/t/tracing-with-primitives-update-0/577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8"/>
              </a:rPr>
              <a:t>https://zhuanlan.zhihu.com/p/376495783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9"/>
              </a:rPr>
              <a:t>https://zhuanlan.zhihu.com/p/386876377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0"/>
              </a:rPr>
              <a:t>https://blog.csdn.net/Chris_zhangrx/article/details/119489853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1"/>
              </a:rPr>
              <a:t>https://www.cnblogs.com/ijpq/p/16292722.html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86995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什么是 </a:t>
            </a:r>
            <a:r>
              <a:rPr lang="en-US" altLang="zh-CN" dirty="0"/>
              <a:t>Dispatch</a:t>
            </a:r>
            <a:endParaRPr kumimoji="1" lang="zh-CN" altLang="en-US" dirty="0"/>
          </a:p>
        </p:txBody>
      </p:sp>
      <p:pic>
        <p:nvPicPr>
          <p:cNvPr id="6" name="图片 5">
            <a:extLst>
              <a:ext uri="{FF2B5EF4-FFF2-40B4-BE49-F238E27FC236}">
                <a16:creationId xmlns:a16="http://schemas.microsoft.com/office/drawing/2014/main" id="{D29203B5-8781-A842-AB09-08080D76A776}"/>
              </a:ext>
            </a:extLst>
          </p:cNvPr>
          <p:cNvPicPr>
            <a:picLocks noChangeAspect="1"/>
          </p:cNvPicPr>
          <p:nvPr/>
        </p:nvPicPr>
        <p:blipFill>
          <a:blip r:embed="rId2"/>
          <a:stretch>
            <a:fillRect/>
          </a:stretch>
        </p:blipFill>
        <p:spPr>
          <a:xfrm>
            <a:off x="1561877" y="1556792"/>
            <a:ext cx="9855200" cy="4203700"/>
          </a:xfrm>
          <a:prstGeom prst="rect">
            <a:avLst/>
          </a:prstGeom>
        </p:spPr>
      </p:pic>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什么是 </a:t>
            </a:r>
            <a:r>
              <a:rPr lang="en-US" altLang="zh-CN" dirty="0"/>
              <a:t>Dispatch</a:t>
            </a:r>
            <a:endParaRPr kumimoji="1" lang="zh-CN" altLang="en-US" dirty="0"/>
          </a:p>
        </p:txBody>
      </p:sp>
      <p:pic>
        <p:nvPicPr>
          <p:cNvPr id="3" name="图片 2">
            <a:extLst>
              <a:ext uri="{FF2B5EF4-FFF2-40B4-BE49-F238E27FC236}">
                <a16:creationId xmlns:a16="http://schemas.microsoft.com/office/drawing/2014/main" id="{FB877684-E9D1-1741-81B0-7593ED1F52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17961" y="1556792"/>
            <a:ext cx="7560840" cy="3351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742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为什么需要 </a:t>
            </a:r>
            <a:r>
              <a:rPr lang="en-US" altLang="zh-CN" dirty="0"/>
              <a:t>Dispatch</a:t>
            </a:r>
            <a:endParaRPr kumimoji="1" lang="zh-CN" altLang="en-US" dirty="0"/>
          </a:p>
        </p:txBody>
      </p:sp>
      <p:sp>
        <p:nvSpPr>
          <p:cNvPr id="4" name="内容占位符 3">
            <a:extLst>
              <a:ext uri="{FF2B5EF4-FFF2-40B4-BE49-F238E27FC236}">
                <a16:creationId xmlns:a16="http://schemas.microsoft.com/office/drawing/2014/main" id="{4982C9F1-DB14-9F47-AA0A-8D7A73199893}"/>
              </a:ext>
            </a:extLst>
          </p:cNvPr>
          <p:cNvSpPr>
            <a:spLocks noGrp="1"/>
          </p:cNvSpPr>
          <p:nvPr>
            <p:ph sz="half" idx="1"/>
          </p:nvPr>
        </p:nvSpPr>
        <p:spPr>
          <a:xfrm>
            <a:off x="623635" y="2996952"/>
            <a:ext cx="10963473" cy="3024336"/>
          </a:xfrm>
        </p:spPr>
        <p:txBody>
          <a:bodyPr/>
          <a:lstStyle/>
          <a:p>
            <a:pPr>
              <a:lnSpc>
                <a:spcPct val="150000"/>
              </a:lnSpc>
            </a:pPr>
            <a:r>
              <a:rPr lang="en-US" altLang="zh-CN" b="1" dirty="0"/>
              <a:t>device</a:t>
            </a:r>
            <a:r>
              <a:rPr lang="zh-CN" altLang="en-US" b="1" dirty="0"/>
              <a:t>：</a:t>
            </a:r>
            <a:r>
              <a:rPr lang="zh-CN" altLang="en-US" dirty="0">
                <a:latin typeface="Gill Sans MT" panose="020B0502020104020203" pitchFamily="34" charset="0"/>
              </a:rPr>
              <a:t>针对一个算子，有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TPU</a:t>
            </a:r>
            <a:r>
              <a:rPr lang="zh-CN" altLang="en-US" dirty="0">
                <a:latin typeface="Gill Sans MT" panose="020B0502020104020203" pitchFamily="34" charset="0"/>
              </a:rPr>
              <a:t>、</a:t>
            </a:r>
            <a:r>
              <a:rPr lang="en-US" altLang="zh-CN" dirty="0">
                <a:latin typeface="Gill Sans MT" panose="020B0502020104020203" pitchFamily="34" charset="0"/>
              </a:rPr>
              <a:t>FPGA </a:t>
            </a:r>
            <a:r>
              <a:rPr lang="zh-CN" altLang="en-US" dirty="0">
                <a:latin typeface="Gill Sans MT" panose="020B0502020104020203" pitchFamily="34" charset="0"/>
              </a:rPr>
              <a:t>等不同设备</a:t>
            </a:r>
            <a:endParaRPr lang="en-US" altLang="zh-CN" dirty="0">
              <a:latin typeface="Gill Sans MT" panose="020B0502020104020203" pitchFamily="34" charset="0"/>
            </a:endParaRPr>
          </a:p>
          <a:p>
            <a:pPr>
              <a:lnSpc>
                <a:spcPct val="150000"/>
              </a:lnSpc>
            </a:pPr>
            <a:r>
              <a:rPr lang="en-US" altLang="zh-CN" b="1" dirty="0"/>
              <a:t>layout</a:t>
            </a:r>
            <a:r>
              <a:rPr lang="zh-CN" altLang="en-US" b="1" dirty="0"/>
              <a:t>：</a:t>
            </a:r>
            <a:r>
              <a:rPr lang="zh-CN" altLang="en-US" dirty="0">
                <a:latin typeface="Gill Sans MT" panose="020B0502020104020203" pitchFamily="34" charset="0"/>
              </a:rPr>
              <a:t>张量有普通张量、稀疏张量，不同张量有不同布局</a:t>
            </a:r>
            <a:endParaRPr lang="en-US" altLang="zh-CN" dirty="0">
              <a:latin typeface="Gill Sans MT" panose="020B0502020104020203" pitchFamily="34" charset="0"/>
            </a:endParaRPr>
          </a:p>
          <a:p>
            <a:pPr>
              <a:lnSpc>
                <a:spcPct val="150000"/>
              </a:lnSpc>
            </a:pPr>
            <a:r>
              <a:rPr lang="en-US" altLang="zh-CN" b="1" dirty="0" err="1"/>
              <a:t>dtype</a:t>
            </a:r>
            <a:r>
              <a:rPr lang="zh-CN" altLang="en-US" b="1" dirty="0"/>
              <a:t>：</a:t>
            </a:r>
            <a:r>
              <a:rPr lang="zh-CN" altLang="en-US" dirty="0">
                <a:latin typeface="Gill Sans MT" panose="020B0502020104020203" pitchFamily="34" charset="0"/>
              </a:rPr>
              <a:t>张量数据类型有</a:t>
            </a:r>
            <a:r>
              <a:rPr lang="en-US" altLang="zh-CN" dirty="0">
                <a:latin typeface="Gill Sans MT" panose="020B0502020104020203" pitchFamily="34" charset="0"/>
              </a:rPr>
              <a:t>float64</a:t>
            </a:r>
            <a:r>
              <a:rPr lang="zh-CN" altLang="en-US" dirty="0">
                <a:latin typeface="Gill Sans MT" panose="020B0502020104020203" pitchFamily="34" charset="0"/>
              </a:rPr>
              <a:t>、</a:t>
            </a:r>
            <a:r>
              <a:rPr lang="en-US" altLang="zh-CN" dirty="0">
                <a:latin typeface="Gill Sans MT" panose="020B0502020104020203" pitchFamily="34" charset="0"/>
              </a:rPr>
              <a:t>float32</a:t>
            </a:r>
            <a:r>
              <a:rPr lang="zh-CN" altLang="en-US" dirty="0">
                <a:latin typeface="Gill Sans MT" panose="020B0502020104020203" pitchFamily="34" charset="0"/>
              </a:rPr>
              <a:t>、</a:t>
            </a:r>
            <a:r>
              <a:rPr lang="en-US" altLang="zh-CN" dirty="0">
                <a:latin typeface="Gill Sans MT" panose="020B0502020104020203" pitchFamily="34" charset="0"/>
              </a:rPr>
              <a:t>float16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，甚至有 </a:t>
            </a:r>
            <a:r>
              <a:rPr lang="en-US" altLang="zh-CN" dirty="0">
                <a:latin typeface="Gill Sans MT" panose="020B0502020104020203" pitchFamily="34" charset="0"/>
              </a:rPr>
              <a:t>bf16</a:t>
            </a:r>
            <a:r>
              <a:rPr lang="zh-CN" altLang="en-US" dirty="0">
                <a:latin typeface="Gill Sans MT" panose="020B0502020104020203" pitchFamily="34" charset="0"/>
              </a:rPr>
              <a:t>、</a:t>
            </a:r>
            <a:r>
              <a:rPr lang="en-US" altLang="zh-CN" dirty="0">
                <a:latin typeface="Gill Sans MT" panose="020B0502020104020203" pitchFamily="34" charset="0"/>
              </a:rPr>
              <a:t>hf32</a:t>
            </a:r>
            <a:r>
              <a:rPr lang="zh-CN" altLang="en-US" dirty="0">
                <a:latin typeface="Gill Sans MT" panose="020B0502020104020203" pitchFamily="34" charset="0"/>
              </a:rPr>
              <a:t> 等不同数据类型</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AB90B000-EC3B-4442-892E-5469E38B08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5505"/>
          <a:stretch/>
        </p:blipFill>
        <p:spPr>
          <a:xfrm>
            <a:off x="623635" y="1412776"/>
            <a:ext cx="10949493" cy="1367238"/>
          </a:xfrm>
          <a:prstGeom prst="rect">
            <a:avLst/>
          </a:prstGeom>
        </p:spPr>
      </p:pic>
    </p:spTree>
    <p:extLst>
      <p:ext uri="{BB962C8B-B14F-4D97-AF65-F5344CB8AC3E}">
        <p14:creationId xmlns:p14="http://schemas.microsoft.com/office/powerpoint/2010/main" val="170095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zh-CN" altLang="en-US" dirty="0"/>
              <a:t>为什么需要 </a:t>
            </a:r>
            <a:r>
              <a:rPr lang="en-US" altLang="zh-CN" dirty="0"/>
              <a:t>Dispatch</a:t>
            </a:r>
            <a:endParaRPr kumimoji="1" lang="zh-CN" altLang="en-US" dirty="0"/>
          </a:p>
        </p:txBody>
      </p:sp>
      <p:sp>
        <p:nvSpPr>
          <p:cNvPr id="4" name="内容占位符 3">
            <a:extLst>
              <a:ext uri="{FF2B5EF4-FFF2-40B4-BE49-F238E27FC236}">
                <a16:creationId xmlns:a16="http://schemas.microsoft.com/office/drawing/2014/main" id="{4982C9F1-DB14-9F47-AA0A-8D7A73199893}"/>
              </a:ext>
            </a:extLst>
          </p:cNvPr>
          <p:cNvSpPr>
            <a:spLocks noGrp="1"/>
          </p:cNvSpPr>
          <p:nvPr>
            <p:ph sz="half" idx="1"/>
          </p:nvPr>
        </p:nvSpPr>
        <p:spPr>
          <a:xfrm>
            <a:off x="616644" y="1628800"/>
            <a:ext cx="10963473" cy="3024336"/>
          </a:xfrm>
        </p:spPr>
        <p:txBody>
          <a:bodyPr/>
          <a:lstStyle/>
          <a:p>
            <a:pPr>
              <a:lnSpc>
                <a:spcPct val="150000"/>
              </a:lnSpc>
            </a:pPr>
            <a:r>
              <a:rPr lang="en-US" altLang="zh-CN" b="1" dirty="0"/>
              <a:t>device</a:t>
            </a:r>
            <a:r>
              <a:rPr lang="zh-CN" altLang="en-US" b="1" dirty="0"/>
              <a:t>：</a:t>
            </a:r>
            <a:r>
              <a:rPr lang="zh-CN" altLang="en-US" dirty="0">
                <a:latin typeface="Gill Sans MT" panose="020B0502020104020203" pitchFamily="34" charset="0"/>
              </a:rPr>
              <a:t>针对一个算子，有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TPU</a:t>
            </a:r>
            <a:r>
              <a:rPr lang="zh-CN" altLang="en-US" dirty="0">
                <a:latin typeface="Gill Sans MT" panose="020B0502020104020203" pitchFamily="34" charset="0"/>
              </a:rPr>
              <a:t>、</a:t>
            </a:r>
            <a:r>
              <a:rPr lang="en-US" altLang="zh-CN" dirty="0">
                <a:latin typeface="Gill Sans MT" panose="020B0502020104020203" pitchFamily="34" charset="0"/>
              </a:rPr>
              <a:t>FPGA </a:t>
            </a:r>
            <a:r>
              <a:rPr lang="zh-CN" altLang="en-US" dirty="0">
                <a:latin typeface="Gill Sans MT" panose="020B0502020104020203" pitchFamily="34" charset="0"/>
              </a:rPr>
              <a:t>等不同设备</a:t>
            </a:r>
            <a:endParaRPr lang="en-US" altLang="zh-CN" dirty="0">
              <a:latin typeface="Gill Sans MT" panose="020B0502020104020203" pitchFamily="34" charset="0"/>
            </a:endParaRPr>
          </a:p>
          <a:p>
            <a:pPr>
              <a:lnSpc>
                <a:spcPct val="150000"/>
              </a:lnSpc>
            </a:pPr>
            <a:r>
              <a:rPr lang="en-US" altLang="zh-CN" b="1" dirty="0"/>
              <a:t>layout</a:t>
            </a:r>
            <a:r>
              <a:rPr lang="zh-CN" altLang="en-US" b="1" dirty="0"/>
              <a:t>：</a:t>
            </a:r>
            <a:r>
              <a:rPr lang="zh-CN" altLang="en-US" dirty="0">
                <a:latin typeface="Gill Sans MT" panose="020B0502020104020203" pitchFamily="34" charset="0"/>
              </a:rPr>
              <a:t>张量有普通张量、稀疏张量，不同张量有不同布局</a:t>
            </a:r>
            <a:endParaRPr lang="en-US" altLang="zh-CN" dirty="0">
              <a:latin typeface="Gill Sans MT" panose="020B0502020104020203" pitchFamily="34" charset="0"/>
            </a:endParaRPr>
          </a:p>
          <a:p>
            <a:pPr>
              <a:lnSpc>
                <a:spcPct val="150000"/>
              </a:lnSpc>
            </a:pPr>
            <a:r>
              <a:rPr lang="en-US" altLang="zh-CN" b="1" dirty="0" err="1"/>
              <a:t>dtype</a:t>
            </a:r>
            <a:r>
              <a:rPr lang="zh-CN" altLang="en-US" b="1" dirty="0"/>
              <a:t>：</a:t>
            </a:r>
            <a:r>
              <a:rPr lang="zh-CN" altLang="en-US" dirty="0">
                <a:latin typeface="Gill Sans MT" panose="020B0502020104020203" pitchFamily="34" charset="0"/>
              </a:rPr>
              <a:t>张量数据类型有</a:t>
            </a:r>
            <a:r>
              <a:rPr lang="en-US" altLang="zh-CN" dirty="0">
                <a:latin typeface="Gill Sans MT" panose="020B0502020104020203" pitchFamily="34" charset="0"/>
              </a:rPr>
              <a:t>float64</a:t>
            </a:r>
            <a:r>
              <a:rPr lang="zh-CN" altLang="en-US" dirty="0">
                <a:latin typeface="Gill Sans MT" panose="020B0502020104020203" pitchFamily="34" charset="0"/>
              </a:rPr>
              <a:t>、</a:t>
            </a:r>
            <a:r>
              <a:rPr lang="en-US" altLang="zh-CN" dirty="0">
                <a:latin typeface="Gill Sans MT" panose="020B0502020104020203" pitchFamily="34" charset="0"/>
              </a:rPr>
              <a:t>float32</a:t>
            </a:r>
            <a:r>
              <a:rPr lang="zh-CN" altLang="en-US" dirty="0">
                <a:latin typeface="Gill Sans MT" panose="020B0502020104020203" pitchFamily="34" charset="0"/>
              </a:rPr>
              <a:t>、</a:t>
            </a:r>
            <a:r>
              <a:rPr lang="en-US" altLang="zh-CN" dirty="0">
                <a:latin typeface="Gill Sans MT" panose="020B0502020104020203" pitchFamily="34" charset="0"/>
              </a:rPr>
              <a:t>float16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，甚至有 </a:t>
            </a:r>
            <a:r>
              <a:rPr lang="en-US" altLang="zh-CN" dirty="0">
                <a:latin typeface="Gill Sans MT" panose="020B0502020104020203" pitchFamily="34" charset="0"/>
              </a:rPr>
              <a:t>bf16</a:t>
            </a:r>
            <a:r>
              <a:rPr lang="zh-CN" altLang="en-US" dirty="0">
                <a:latin typeface="Gill Sans MT" panose="020B0502020104020203" pitchFamily="34" charset="0"/>
              </a:rPr>
              <a:t>、</a:t>
            </a:r>
            <a:r>
              <a:rPr lang="en-US" altLang="zh-CN" dirty="0">
                <a:latin typeface="Gill Sans MT" panose="020B0502020104020203" pitchFamily="34" charset="0"/>
              </a:rPr>
              <a:t>hf32</a:t>
            </a:r>
            <a:r>
              <a:rPr lang="zh-CN" altLang="en-US" dirty="0">
                <a:latin typeface="Gill Sans MT" panose="020B0502020104020203" pitchFamily="34" charset="0"/>
              </a:rPr>
              <a:t> 等不同数据类型</a:t>
            </a:r>
            <a:endParaRPr lang="en-US" altLang="zh-CN" dirty="0">
              <a:latin typeface="Gill Sans MT" panose="020B0502020104020203" pitchFamily="34" charset="0"/>
            </a:endParaRPr>
          </a:p>
        </p:txBody>
      </p:sp>
      <p:sp>
        <p:nvSpPr>
          <p:cNvPr id="3" name="矩形 2">
            <a:extLst>
              <a:ext uri="{FF2B5EF4-FFF2-40B4-BE49-F238E27FC236}">
                <a16:creationId xmlns:a16="http://schemas.microsoft.com/office/drawing/2014/main" id="{C9150CCF-CF97-4249-9380-0AFB256E77FB}"/>
              </a:ext>
            </a:extLst>
          </p:cNvPr>
          <p:cNvSpPr/>
          <p:nvPr/>
        </p:nvSpPr>
        <p:spPr>
          <a:xfrm>
            <a:off x="841797" y="5157192"/>
            <a:ext cx="5840060"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需要一个 </a:t>
            </a:r>
            <a:r>
              <a:rPr lang="en-US" altLang="zh-CN" sz="2000" dirty="0">
                <a:solidFill>
                  <a:srgbClr val="374154"/>
                </a:solidFill>
                <a:latin typeface="Gill Sans MT" panose="020B0502020104020203" pitchFamily="34" charset="0"/>
                <a:ea typeface="Microsoft YaHei" panose="020B0503020204020204" pitchFamily="34" charset="-122"/>
              </a:rPr>
              <a:t>Dispatcher</a:t>
            </a:r>
            <a:r>
              <a:rPr lang="zh-CN" altLang="en-US" sz="2000" dirty="0">
                <a:solidFill>
                  <a:srgbClr val="374154"/>
                </a:solidFill>
                <a:latin typeface="Gill Sans MT" panose="020B0502020104020203" pitchFamily="34" charset="0"/>
                <a:ea typeface="Microsoft YaHei" panose="020B0503020204020204" pitchFamily="34" charset="-122"/>
              </a:rPr>
              <a:t>，让它来统一管理分派工作</a:t>
            </a:r>
            <a:endParaRPr kumimoji="1"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6" name="下箭头 5">
            <a:extLst>
              <a:ext uri="{FF2B5EF4-FFF2-40B4-BE49-F238E27FC236}">
                <a16:creationId xmlns:a16="http://schemas.microsoft.com/office/drawing/2014/main" id="{94BAC382-95E9-BD41-9D26-8F596585A10B}"/>
              </a:ext>
            </a:extLst>
          </p:cNvPr>
          <p:cNvSpPr/>
          <p:nvPr/>
        </p:nvSpPr>
        <p:spPr bwMode="auto">
          <a:xfrm>
            <a:off x="5385291" y="3717032"/>
            <a:ext cx="1440160" cy="792088"/>
          </a:xfrm>
          <a:prstGeom prst="downArrow">
            <a:avLst>
              <a:gd name="adj1" fmla="val 34457"/>
              <a:gd name="adj2" fmla="val 79532"/>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038467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sp>
        <p:nvSpPr>
          <p:cNvPr id="5" name="内容占位符 4">
            <a:extLst>
              <a:ext uri="{FF2B5EF4-FFF2-40B4-BE49-F238E27FC236}">
                <a16:creationId xmlns:a16="http://schemas.microsoft.com/office/drawing/2014/main" id="{9512B0C5-236D-4C49-8CB7-276BCC0BDBC1}"/>
              </a:ext>
            </a:extLst>
          </p:cNvPr>
          <p:cNvSpPr>
            <a:spLocks noGrp="1"/>
          </p:cNvSpPr>
          <p:nvPr>
            <p:ph sz="half" idx="1"/>
          </p:nvPr>
        </p:nvSpPr>
        <p:spPr/>
        <p:txBody>
          <a:bodyPr/>
          <a:lstStyle/>
          <a:p>
            <a:r>
              <a:rPr lang="zh-CN" altLang="en-US" dirty="0"/>
              <a:t>（常见架构）注册 </a:t>
            </a:r>
            <a:r>
              <a:rPr lang="en-US" altLang="zh-CN" dirty="0"/>
              <a:t>+ </a:t>
            </a:r>
            <a:r>
              <a:rPr lang="zh-CN" altLang="en-US" dirty="0"/>
              <a:t>分发 </a:t>
            </a:r>
            <a:r>
              <a:rPr lang="en-US" altLang="zh-CN" dirty="0"/>
              <a:t>-&gt;</a:t>
            </a:r>
            <a:r>
              <a:rPr lang="zh-CN" altLang="en-US" dirty="0"/>
              <a:t> （设计模式）注册器模式 </a:t>
            </a:r>
            <a:r>
              <a:rPr lang="en-US" altLang="zh-CN" dirty="0"/>
              <a:t>+ </a:t>
            </a:r>
            <a:r>
              <a:rPr lang="zh-CN" altLang="en-US" dirty="0"/>
              <a:t>工厂模式</a:t>
            </a:r>
          </a:p>
        </p:txBody>
      </p:sp>
    </p:spTree>
    <p:extLst>
      <p:ext uri="{BB962C8B-B14F-4D97-AF65-F5344CB8AC3E}">
        <p14:creationId xmlns:p14="http://schemas.microsoft.com/office/powerpoint/2010/main" val="37718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BDC0E-5BB1-7649-9C33-F582B3D49A1E}"/>
              </a:ext>
            </a:extLst>
          </p:cNvPr>
          <p:cNvSpPr>
            <a:spLocks noGrp="1"/>
          </p:cNvSpPr>
          <p:nvPr>
            <p:ph type="title"/>
          </p:nvPr>
        </p:nvSpPr>
        <p:spPr/>
        <p:txBody>
          <a:bodyPr/>
          <a:lstStyle/>
          <a:p>
            <a:r>
              <a:rPr kumimoji="1" lang="zh-CN" altLang="en-US" dirty="0"/>
              <a:t>注册和分发</a:t>
            </a:r>
          </a:p>
        </p:txBody>
      </p:sp>
      <p:pic>
        <p:nvPicPr>
          <p:cNvPr id="7" name="图片 6">
            <a:extLst>
              <a:ext uri="{FF2B5EF4-FFF2-40B4-BE49-F238E27FC236}">
                <a16:creationId xmlns:a16="http://schemas.microsoft.com/office/drawing/2014/main" id="{EFC305E2-45F9-4D48-A517-9A6C1B3F94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6670" y="1700808"/>
            <a:ext cx="10963473" cy="2997209"/>
          </a:xfrm>
          <a:prstGeom prst="rect">
            <a:avLst/>
          </a:prstGeom>
        </p:spPr>
      </p:pic>
    </p:spTree>
    <p:extLst>
      <p:ext uri="{BB962C8B-B14F-4D97-AF65-F5344CB8AC3E}">
        <p14:creationId xmlns:p14="http://schemas.microsoft.com/office/powerpoint/2010/main" val="252817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33263</TotalTime>
  <Words>1048</Words>
  <Application>Microsoft Macintosh PowerPoint</Application>
  <PresentationFormat>自定义</PresentationFormat>
  <Paragraphs>116</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什么是 Dispatch</vt:lpstr>
      <vt:lpstr>什么是 Dispatch</vt:lpstr>
      <vt:lpstr>为什么需要 Dispatch</vt:lpstr>
      <vt:lpstr>为什么需要 Dispatch</vt:lpstr>
      <vt:lpstr>注册和分发</vt:lpstr>
      <vt:lpstr>注册和分发</vt:lpstr>
      <vt:lpstr>注册和分发</vt:lpstr>
      <vt:lpstr>注册和分发</vt:lpstr>
      <vt:lpstr>Virtual tables in C++</vt:lpstr>
      <vt:lpstr>Virtual tables in C++</vt:lpstr>
      <vt:lpstr>Dispatch Key</vt:lpstr>
      <vt:lpstr>Dispatch Key</vt:lpstr>
      <vt:lpstr>PowerPoint 演示文稿</vt:lpstr>
      <vt:lpstr>Dispatch Key</vt:lpstr>
      <vt:lpstr>PowerPoint 演示文稿</vt:lpstr>
      <vt:lpstr>函数指针是如何进入virtual table的?</vt:lpstr>
      <vt:lpstr>算子注册</vt:lpstr>
      <vt:lpstr>PowerPoint 演示文稿</vt:lpstr>
      <vt:lpstr>算子注册</vt:lpstr>
      <vt:lpstr>PowerPoint 演示文稿</vt:lpstr>
      <vt:lpstr>算子注册</vt:lpstr>
      <vt:lpstr>PowerPoint 演示文稿</vt:lpstr>
      <vt:lpstr>算子注册</vt:lpstr>
      <vt:lpstr>PowerPoint 演示文稿</vt:lpstr>
      <vt:lpstr>PowerPoint 演示文稿</vt:lpstr>
      <vt:lpstr>Users should be able to</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5216</cp:revision>
  <dcterms:created xsi:type="dcterms:W3CDTF">2015-01-14T10:38:57Z</dcterms:created>
  <dcterms:modified xsi:type="dcterms:W3CDTF">2023-01-04T02:35:42Z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